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7EEEA-5AB2-419D-A1EF-548802C87126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7955-25AD-420F-AE54-77EC34D949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8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2764-A402-4B39-8275-CF2E8574CB2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57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59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36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3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378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55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90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70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188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64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6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4DB1-AC8F-45A4-800B-1924D1488D65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CA16-96F9-4B06-A4A2-2AA6098EA81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0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sel 3"/>
          <p:cNvSpPr/>
          <p:nvPr/>
        </p:nvSpPr>
        <p:spPr>
          <a:xfrm>
            <a:off x="142769" y="-15425"/>
            <a:ext cx="12192000" cy="7034903"/>
          </a:xfrm>
          <a:prstGeom prst="bevel">
            <a:avLst>
              <a:gd name="adj" fmla="val 4742"/>
            </a:avLst>
          </a:prstGeom>
          <a:solidFill>
            <a:srgbClr val="FFFFFF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7" name="Imagen 2" descr="San Francisco del Rinc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4" y="255298"/>
            <a:ext cx="2238375" cy="119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redondeado 4"/>
          <p:cNvSpPr/>
          <p:nvPr/>
        </p:nvSpPr>
        <p:spPr>
          <a:xfrm>
            <a:off x="4663720" y="419387"/>
            <a:ext cx="2676418" cy="57429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5011875" y="415633"/>
            <a:ext cx="205588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1"/>
                </a:solidFill>
              </a:rPr>
              <a:t>DIRECTOR </a:t>
            </a:r>
            <a:r>
              <a:rPr lang="es-MX" sz="1200" dirty="0">
                <a:solidFill>
                  <a:schemeClr val="bg1"/>
                </a:solidFill>
              </a:rPr>
              <a:t>DE </a:t>
            </a:r>
          </a:p>
          <a:p>
            <a:pPr algn="ctr"/>
            <a:r>
              <a:rPr lang="es-MX" sz="1200" dirty="0">
                <a:solidFill>
                  <a:schemeClr val="bg1"/>
                </a:solidFill>
              </a:rPr>
              <a:t>DESARROLLO SOCIAL </a:t>
            </a:r>
            <a:r>
              <a:rPr lang="es-MX" sz="1200" dirty="0" smtClean="0">
                <a:solidFill>
                  <a:schemeClr val="bg1"/>
                </a:solidFill>
              </a:rPr>
              <a:t>Y RURAL</a:t>
            </a:r>
            <a:endParaRPr lang="es-MX" sz="1200" dirty="0">
              <a:solidFill>
                <a:schemeClr val="bg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1217821" y="1904323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54326" y="1982315"/>
            <a:ext cx="2922423" cy="2693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150" dirty="0" smtClean="0"/>
              <a:t>ASISTENTE</a:t>
            </a:r>
            <a:endParaRPr lang="es-MX" sz="115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088853" y="1912069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8850893" y="1964173"/>
            <a:ext cx="1112228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AUX</a:t>
            </a:r>
            <a:r>
              <a:rPr lang="es-MX" sz="1200" dirty="0"/>
              <a:t>. JURIDICO</a:t>
            </a:r>
          </a:p>
        </p:txBody>
      </p:sp>
      <p:sp>
        <p:nvSpPr>
          <p:cNvPr id="26" name="Rectángulo redondeado 25"/>
          <p:cNvSpPr/>
          <p:nvPr/>
        </p:nvSpPr>
        <p:spPr>
          <a:xfrm>
            <a:off x="4565413" y="2349341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1003288" y="3058902"/>
            <a:ext cx="9436785" cy="1377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000967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>
            <a:off x="2901269" y="3060262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Rectángulo redondeado 44"/>
          <p:cNvSpPr/>
          <p:nvPr/>
        </p:nvSpPr>
        <p:spPr>
          <a:xfrm>
            <a:off x="494904" y="3512968"/>
            <a:ext cx="1300962" cy="8598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endParaRPr lang="es-MX" sz="1000" dirty="0"/>
          </a:p>
        </p:txBody>
      </p:sp>
      <p:sp>
        <p:nvSpPr>
          <p:cNvPr id="47" name="Rectángulo redondeado 46"/>
          <p:cNvSpPr/>
          <p:nvPr/>
        </p:nvSpPr>
        <p:spPr>
          <a:xfrm>
            <a:off x="2150318" y="3521936"/>
            <a:ext cx="1345384" cy="876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sp>
        <p:nvSpPr>
          <p:cNvPr id="48" name="Rectángulo redondeado 47"/>
          <p:cNvSpPr/>
          <p:nvPr/>
        </p:nvSpPr>
        <p:spPr>
          <a:xfrm>
            <a:off x="6238769" y="3532932"/>
            <a:ext cx="1357692" cy="8525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8077506" y="3509104"/>
            <a:ext cx="1329501" cy="900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sp>
        <p:nvSpPr>
          <p:cNvPr id="56" name="Rectángulo redondeado 55"/>
          <p:cNvSpPr/>
          <p:nvPr/>
        </p:nvSpPr>
        <p:spPr>
          <a:xfrm>
            <a:off x="4210501" y="3522433"/>
            <a:ext cx="1313469" cy="8764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endParaRPr lang="es-MX" sz="900" dirty="0"/>
          </a:p>
        </p:txBody>
      </p:sp>
      <p:cxnSp>
        <p:nvCxnSpPr>
          <p:cNvPr id="70" name="Conector recto 69"/>
          <p:cNvCxnSpPr/>
          <p:nvPr/>
        </p:nvCxnSpPr>
        <p:spPr>
          <a:xfrm>
            <a:off x="991871" y="4910812"/>
            <a:ext cx="9592262" cy="676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Conector recto 76"/>
          <p:cNvCxnSpPr/>
          <p:nvPr/>
        </p:nvCxnSpPr>
        <p:spPr>
          <a:xfrm>
            <a:off x="6020805" y="490500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>
            <a:off x="8832130" y="4917573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1" name="Rectángulo redondeado 80"/>
          <p:cNvSpPr/>
          <p:nvPr/>
        </p:nvSpPr>
        <p:spPr>
          <a:xfrm>
            <a:off x="2412374" y="5373063"/>
            <a:ext cx="1264965" cy="7870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</a:p>
        </p:txBody>
      </p:sp>
      <p:sp>
        <p:nvSpPr>
          <p:cNvPr id="95" name="Rectángulo redondeado 94"/>
          <p:cNvSpPr/>
          <p:nvPr/>
        </p:nvSpPr>
        <p:spPr>
          <a:xfrm>
            <a:off x="5324863" y="5346780"/>
            <a:ext cx="1365406" cy="8549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DE PROMOTOR SOCIAL</a:t>
            </a:r>
            <a:endParaRPr lang="es-MX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ángulo redondeado 95"/>
          <p:cNvSpPr/>
          <p:nvPr/>
        </p:nvSpPr>
        <p:spPr>
          <a:xfrm>
            <a:off x="8168399" y="5356690"/>
            <a:ext cx="1382067" cy="8450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AUXILIAR </a:t>
            </a:r>
            <a:r>
              <a:rPr lang="es-MX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PROMOTOR SOCIAL</a:t>
            </a:r>
          </a:p>
        </p:txBody>
      </p:sp>
      <p:sp>
        <p:nvSpPr>
          <p:cNvPr id="98" name="Rectángulo 97"/>
          <p:cNvSpPr/>
          <p:nvPr/>
        </p:nvSpPr>
        <p:spPr>
          <a:xfrm rot="5400000">
            <a:off x="8226935" y="3153005"/>
            <a:ext cx="6744579" cy="584775"/>
          </a:xfrm>
          <a:prstGeom prst="rect">
            <a:avLst/>
          </a:prstGeom>
          <a:gradFill>
            <a:gsLst>
              <a:gs pos="0">
                <a:schemeClr val="bg1"/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gradFill flip="none" rotWithShape="1">
              <a:gsLst>
                <a:gs pos="0">
                  <a:schemeClr val="bg1"/>
                </a:gs>
                <a:gs pos="23000">
                  <a:schemeClr val="accent1">
                    <a:lumMod val="89000"/>
                  </a:schemeClr>
                </a:gs>
                <a:gs pos="69000">
                  <a:schemeClr val="accent1">
                    <a:lumMod val="75000"/>
                  </a:schemeClr>
                </a:gs>
                <a:gs pos="97000">
                  <a:schemeClr val="accent1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s-ES" sz="3200" b="1" dirty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DESARROLLO </a:t>
            </a:r>
            <a:r>
              <a:rPr lang="es-ES" sz="3200" b="1" dirty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SOCIAL Y </a:t>
            </a:r>
            <a:r>
              <a:rPr lang="es-ES" sz="3200" b="1" dirty="0" smtClean="0">
                <a:ln w="1270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RURAL</a:t>
            </a:r>
            <a:endParaRPr lang="es-ES" sz="4800" b="1" dirty="0">
              <a:ln w="12700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3" name="Rectángulo redondeado 112"/>
          <p:cNvSpPr/>
          <p:nvPr/>
        </p:nvSpPr>
        <p:spPr>
          <a:xfrm>
            <a:off x="9755888" y="3504679"/>
            <a:ext cx="1329501" cy="878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PROMOTOR SOCIAL</a:t>
            </a:r>
            <a:endParaRPr lang="es-MX" sz="1000" dirty="0"/>
          </a:p>
        </p:txBody>
      </p:sp>
      <p:cxnSp>
        <p:nvCxnSpPr>
          <p:cNvPr id="130" name="Conector recto 129"/>
          <p:cNvCxnSpPr/>
          <p:nvPr/>
        </p:nvCxnSpPr>
        <p:spPr>
          <a:xfrm>
            <a:off x="3031151" y="491814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000967" y="4376827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2" name="Conector recto 141"/>
          <p:cNvCxnSpPr/>
          <p:nvPr/>
        </p:nvCxnSpPr>
        <p:spPr>
          <a:xfrm>
            <a:off x="8832130" y="3054364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>
            <a:off x="10431162" y="3047679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4853102" y="2451662"/>
            <a:ext cx="21691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ENCARGADO  </a:t>
            </a:r>
            <a:r>
              <a:rPr lang="es-MX" sz="1200" dirty="0"/>
              <a:t>DE PROMOTORES</a:t>
            </a:r>
          </a:p>
        </p:txBody>
      </p:sp>
      <p:cxnSp>
        <p:nvCxnSpPr>
          <p:cNvPr id="42" name="Conector recto 41"/>
          <p:cNvCxnSpPr/>
          <p:nvPr/>
        </p:nvCxnSpPr>
        <p:spPr>
          <a:xfrm>
            <a:off x="10573008" y="4369494"/>
            <a:ext cx="0" cy="541317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>
            <a:off x="4839255" y="3065065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6911505" y="3061506"/>
            <a:ext cx="1" cy="454348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5960099" y="2119637"/>
            <a:ext cx="2117407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H="1">
            <a:off x="5971446" y="1755279"/>
            <a:ext cx="6732" cy="603854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 flipH="1">
            <a:off x="5958473" y="2829464"/>
            <a:ext cx="1625" cy="268183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2" name="Conector recto 51"/>
          <p:cNvCxnSpPr/>
          <p:nvPr/>
        </p:nvCxnSpPr>
        <p:spPr>
          <a:xfrm flipH="1">
            <a:off x="3828017" y="2115426"/>
            <a:ext cx="2147799" cy="1931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3" name="Rectángulo redondeado 52"/>
          <p:cNvSpPr/>
          <p:nvPr/>
        </p:nvSpPr>
        <p:spPr>
          <a:xfrm>
            <a:off x="4734719" y="1304668"/>
            <a:ext cx="2610196" cy="46166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4" name="Conector recto 53"/>
          <p:cNvCxnSpPr/>
          <p:nvPr/>
        </p:nvCxnSpPr>
        <p:spPr>
          <a:xfrm>
            <a:off x="5998393" y="988168"/>
            <a:ext cx="81" cy="298042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1" name="CuadroTexto 60"/>
          <p:cNvSpPr txBox="1"/>
          <p:nvPr/>
        </p:nvSpPr>
        <p:spPr>
          <a:xfrm>
            <a:off x="5076379" y="1391474"/>
            <a:ext cx="184403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-MX" sz="1200" dirty="0" smtClean="0"/>
              <a:t>COORDINADOR DE SOCIAL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0428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3370154" y="1637979"/>
            <a:ext cx="5817114" cy="4059067"/>
            <a:chOff x="1817381" y="1637978"/>
            <a:chExt cx="5817114" cy="4059067"/>
          </a:xfrm>
        </p:grpSpPr>
        <p:cxnSp>
          <p:nvCxnSpPr>
            <p:cNvPr id="31" name="30 Conector recto"/>
            <p:cNvCxnSpPr/>
            <p:nvPr/>
          </p:nvCxnSpPr>
          <p:spPr>
            <a:xfrm flipV="1">
              <a:off x="7244191" y="4776601"/>
              <a:ext cx="1" cy="22112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 flipV="1">
              <a:off x="1838141" y="4776709"/>
              <a:ext cx="1" cy="198511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2 Grupo"/>
            <p:cNvGrpSpPr/>
            <p:nvPr/>
          </p:nvGrpSpPr>
          <p:grpSpPr>
            <a:xfrm>
              <a:off x="1817381" y="1637978"/>
              <a:ext cx="5817114" cy="4059067"/>
              <a:chOff x="1817381" y="1637978"/>
              <a:chExt cx="5817114" cy="4059067"/>
            </a:xfrm>
          </p:grpSpPr>
          <p:sp>
            <p:nvSpPr>
              <p:cNvPr id="4" name="43 Rectángulo"/>
              <p:cNvSpPr>
                <a:spLocks noChangeArrowheads="1"/>
              </p:cNvSpPr>
              <p:nvPr/>
            </p:nvSpPr>
            <p:spPr bwMode="auto">
              <a:xfrm>
                <a:off x="3057712" y="1637978"/>
                <a:ext cx="2585219" cy="111119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050" dirty="0"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LIC. JUAN PABLO LÓPEZ HERNÁNDEZ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050" dirty="0">
                    <a:latin typeface="Arial Black" pitchFamily="34" charset="0"/>
                    <a:ea typeface="Calibri" pitchFamily="34" charset="0"/>
                    <a:cs typeface="Times New Roman" pitchFamily="18" charset="0"/>
                  </a:rPr>
                  <a:t>COORDINADOR GENERAL DE DESARROLLO RURAL.</a:t>
                </a:r>
                <a:endParaRPr lang="es-MX" sz="1600" dirty="0">
                  <a:latin typeface="Arial Black" pitchFamily="34" charset="0"/>
                  <a:cs typeface="Arial" pitchFamily="34" charset="0"/>
                </a:endParaRPr>
              </a:p>
            </p:txBody>
          </p:sp>
          <p:sp>
            <p:nvSpPr>
              <p:cNvPr id="5" name="33 Rectángulo"/>
              <p:cNvSpPr>
                <a:spLocks noChangeArrowheads="1"/>
              </p:cNvSpPr>
              <p:nvPr/>
            </p:nvSpPr>
            <p:spPr bwMode="auto">
              <a:xfrm>
                <a:off x="3480995" y="2902555"/>
                <a:ext cx="1883093" cy="74247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latin typeface="Calibri" pitchFamily="34" charset="0"/>
                    <a:cs typeface="Times New Roman" pitchFamily="18" charset="0"/>
                  </a:rPr>
                  <a:t>JOSE LUIS LUQUE ACEVES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dirty="0">
                    <a:latin typeface="Calibri" pitchFamily="34" charset="0"/>
                    <a:cs typeface="Times New Roman" pitchFamily="18" charset="0"/>
                  </a:rPr>
                  <a:t>ENCARGADO DE DEPARTAMENTO</a:t>
                </a:r>
                <a:endParaRPr lang="es-MX" sz="8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42 Rectángulo"/>
              <p:cNvSpPr>
                <a:spLocks noChangeArrowheads="1"/>
              </p:cNvSpPr>
              <p:nvPr/>
            </p:nvSpPr>
            <p:spPr bwMode="auto">
              <a:xfrm>
                <a:off x="2267744" y="3746712"/>
                <a:ext cx="1788657" cy="5720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ADRIANA ESPARZA GUERRERO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AUXILIAR ADMINISTRATIVO </a:t>
                </a:r>
                <a:endParaRPr lang="es-MX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" name="34 Conector recto"/>
              <p:cNvCxnSpPr>
                <a:stCxn id="5" idx="2"/>
              </p:cNvCxnSpPr>
              <p:nvPr/>
            </p:nvCxnSpPr>
            <p:spPr>
              <a:xfrm flipH="1">
                <a:off x="4402776" y="3645025"/>
                <a:ext cx="19766" cy="1131447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39 Conector recto"/>
              <p:cNvCxnSpPr/>
              <p:nvPr/>
            </p:nvCxnSpPr>
            <p:spPr>
              <a:xfrm>
                <a:off x="1817381" y="4776472"/>
                <a:ext cx="5457101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38 Conector recto"/>
              <p:cNvCxnSpPr/>
              <p:nvPr/>
            </p:nvCxnSpPr>
            <p:spPr>
              <a:xfrm>
                <a:off x="3337272" y="4792422"/>
                <a:ext cx="0" cy="9474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35 Conector recto"/>
              <p:cNvCxnSpPr/>
              <p:nvPr/>
            </p:nvCxnSpPr>
            <p:spPr>
              <a:xfrm>
                <a:off x="5027921" y="4818854"/>
                <a:ext cx="4855" cy="11233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25 Rectángulo"/>
              <p:cNvSpPr>
                <a:spLocks noChangeArrowheads="1"/>
              </p:cNvSpPr>
              <p:nvPr/>
            </p:nvSpPr>
            <p:spPr bwMode="auto">
              <a:xfrm>
                <a:off x="2646281" y="4994970"/>
                <a:ext cx="1433705" cy="70207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GUILLERMO ANDRADE BARBOSA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lang="es-MX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26 Rectángulo"/>
              <p:cNvSpPr>
                <a:spLocks noChangeArrowheads="1"/>
              </p:cNvSpPr>
              <p:nvPr/>
            </p:nvSpPr>
            <p:spPr bwMode="auto">
              <a:xfrm>
                <a:off x="4244675" y="4975220"/>
                <a:ext cx="1552544" cy="68710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CLAUDIA ANDREA ARRIAGA GUTIERREZ</a:t>
                </a: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/>
                </a:r>
                <a:b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</a:br>
                <a:r>
                  <a:rPr lang="es-MX" sz="1100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lang="es-MX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9" name="28 Conector recto"/>
              <p:cNvCxnSpPr/>
              <p:nvPr/>
            </p:nvCxnSpPr>
            <p:spPr>
              <a:xfrm flipH="1">
                <a:off x="4076166" y="3951461"/>
                <a:ext cx="32661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24 Rectángulo"/>
              <p:cNvSpPr>
                <a:spLocks noChangeArrowheads="1"/>
              </p:cNvSpPr>
              <p:nvPr/>
            </p:nvSpPr>
            <p:spPr bwMode="auto">
              <a:xfrm>
                <a:off x="6084169" y="4997728"/>
                <a:ext cx="1550326" cy="6355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JUAN </a:t>
                </a: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DE DIOS MIRELES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b="1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LÓPEZ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s-MX" sz="1100" dirty="0">
                    <a:solidFill>
                      <a:schemeClr val="tx1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PROMOTOR</a:t>
                </a:r>
                <a:endParaRPr lang="es-MX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59" name="1058 Conector recto"/>
            <p:cNvCxnSpPr/>
            <p:nvPr/>
          </p:nvCxnSpPr>
          <p:spPr>
            <a:xfrm>
              <a:off x="4402776" y="4157626"/>
              <a:ext cx="1853807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33 Rectángulo"/>
            <p:cNvSpPr>
              <a:spLocks noChangeArrowheads="1"/>
            </p:cNvSpPr>
            <p:nvPr/>
          </p:nvSpPr>
          <p:spPr bwMode="auto">
            <a:xfrm>
              <a:off x="5975085" y="3789040"/>
              <a:ext cx="1643644" cy="72007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100" b="1" dirty="0">
                  <a:latin typeface="Arial" pitchFamily="34" charset="0"/>
                  <a:cs typeface="Arial" pitchFamily="34" charset="0"/>
                </a:rPr>
                <a:t>JOSÉ GUILLERMO BARRÓN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MX" sz="1100" dirty="0">
                  <a:latin typeface="Arial" pitchFamily="34" charset="0"/>
                  <a:cs typeface="Arial" pitchFamily="34" charset="0"/>
                </a:rPr>
                <a:t>Portero CDI</a:t>
              </a:r>
              <a:r>
                <a:rPr lang="es-MX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30" name="25 Rectángulo"/>
          <p:cNvSpPr>
            <a:spLocks noChangeArrowheads="1"/>
          </p:cNvSpPr>
          <p:nvPr/>
        </p:nvSpPr>
        <p:spPr bwMode="auto">
          <a:xfrm>
            <a:off x="2423593" y="5001599"/>
            <a:ext cx="1632365" cy="6954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1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WENDY PATRICIA PADILLA GUERRERO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1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PROMOTOR</a:t>
            </a:r>
            <a:endParaRPr lang="es-MX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316335"/>
            <a:ext cx="2082716" cy="2091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43 Rectángulo"/>
          <p:cNvSpPr>
            <a:spLocks noChangeArrowheads="1"/>
          </p:cNvSpPr>
          <p:nvPr/>
        </p:nvSpPr>
        <p:spPr bwMode="auto">
          <a:xfrm>
            <a:off x="4428453" y="301654"/>
            <a:ext cx="3054192" cy="111119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50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LIC. PASCUAL SÁNCHEZ MUÑOZ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050" dirty="0">
                <a:latin typeface="Arial Black" pitchFamily="34" charset="0"/>
                <a:ea typeface="Calibri" pitchFamily="34" charset="0"/>
                <a:cs typeface="Times New Roman" pitchFamily="18" charset="0"/>
              </a:rPr>
              <a:t>DIRECTOR DE DESARROLLO SOCIAL Y RURAL.</a:t>
            </a:r>
            <a:endParaRPr lang="es-MX" sz="1600" dirty="0">
              <a:latin typeface="Arial Black" pitchFamily="34" charset="0"/>
              <a:cs typeface="Arial" pitchFamily="34" charset="0"/>
            </a:endParaRPr>
          </a:p>
        </p:txBody>
      </p:sp>
      <p:cxnSp>
        <p:nvCxnSpPr>
          <p:cNvPr id="33" name="30 Conector recto"/>
          <p:cNvCxnSpPr/>
          <p:nvPr/>
        </p:nvCxnSpPr>
        <p:spPr>
          <a:xfrm flipV="1">
            <a:off x="5975315" y="1417110"/>
            <a:ext cx="1" cy="2206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30 Conector recto"/>
          <p:cNvCxnSpPr/>
          <p:nvPr/>
        </p:nvCxnSpPr>
        <p:spPr>
          <a:xfrm flipV="1">
            <a:off x="5903094" y="2753672"/>
            <a:ext cx="0" cy="1065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3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106</Words>
  <Application>Microsoft Office PowerPoint</Application>
  <PresentationFormat>Panorámica</PresentationFormat>
  <Paragraphs>35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SOCIAL 01</dc:creator>
  <cp:lastModifiedBy>Marisol Márquez Velázquez</cp:lastModifiedBy>
  <cp:revision>39</cp:revision>
  <cp:lastPrinted>2023-03-14T15:23:27Z</cp:lastPrinted>
  <dcterms:created xsi:type="dcterms:W3CDTF">2018-10-22T17:48:52Z</dcterms:created>
  <dcterms:modified xsi:type="dcterms:W3CDTF">2023-04-27T22:37:40Z</dcterms:modified>
</cp:coreProperties>
</file>