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5" r:id="rId2"/>
  </p:sldIdLst>
  <p:sldSz cx="12192000" cy="6858000"/>
  <p:notesSz cx="6954838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>
        <p:scale>
          <a:sx n="100" d="100"/>
          <a:sy n="100" d="100"/>
        </p:scale>
        <p:origin x="216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1FB41B-26F9-4C05-AAF0-5517B5630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9A3D899-9C3E-411E-B570-AF911234D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D898F0-D035-4324-BDFB-2FED7EEAB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4E9C370-FBD9-431E-BA55-A4B79493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44C0051-6028-4155-875C-2A8E4E1E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387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5CA82D-C314-41F8-B8A1-529A65A6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14E86AB-C276-4345-B4A3-EEACD37D3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FA4044B-A184-4C1E-BA7E-6F6092C3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755B16B-F3B9-4605-BFED-B22900ACB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0A0C6CE-71CA-4B05-BEB1-1F79DDDC6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5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C2C2CB2-7C02-4008-A0CC-1AF2C59F5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92BEF69-853A-4FC0-B78C-573712EDA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FB9B9EB-5C15-4E9B-843D-BB536794F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3A84382-D18A-4CA5-9C6E-8C3BFB19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07472BF-1F73-4977-9C86-50F03C84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1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491FAC-A774-489A-BF5B-3CE1715A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2B133BD-F66D-49C9-AD9C-FA781AD3E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6F5708D-143F-43CD-AC70-202BF5EA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913D707-0873-477E-BFBA-046C27F8A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EBCDA57-A795-44B5-AE16-DCB38203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36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FE7C68A-698F-4BBE-BB34-84B3A1E3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9770423-ECA7-4022-B2A6-F5E57EF93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A547C31-442A-4C0C-85D4-91932D5A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E05B241-8EB3-470A-9F65-EF71CF57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A9F13F0-E8B7-47CF-873C-B958AF0C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546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9E1831-9AA4-4AFC-9BE7-870DBA834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78DF5A4-B07F-459C-8E8F-CB15EAD56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37110D1-7143-441D-A119-C1708A6AF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BA2DDC2-63F8-47E4-8B54-D5B4F33E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B6214C7-AFC1-42CC-99CD-B4B9FD5A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9A287FC-AD87-4257-93F5-247F63688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3212CE-D19A-45F0-A607-72063FD38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B17E9F6-5B92-45A5-AF59-DAF5B3B18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A32B6F1-F862-4078-977E-C0C466FF4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C6CA89-0235-4513-9B35-2F9E41A256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D271565-C586-457C-BE7B-F60226568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DDED5742-52C3-4E00-9536-101D33CCB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AB5760AA-B1E9-4535-8EA7-69890D99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8E4D9679-82CC-4FEC-B1AA-6702D585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535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E97222-8C10-470B-922F-CCEC3AED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20796B00-8B39-4BA8-8640-9DB5D469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D4E7E9C9-6C30-470F-BE91-3BF3B1DA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6563623-145F-483C-9FF4-BDC50DA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878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2A68E94-25FF-4698-9BDF-80312F04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06B7B00-CC37-480B-BA9F-70351C67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C73B7ED-696F-4C5A-9AE0-976CB69DB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913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D7817B-5CF1-446D-92D0-EC5691D8D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1459E62-7039-487D-B89A-7679D0CB7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5D198F4-C8C2-4049-91FF-E1B21A363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5FD5123-AED6-4343-9217-447D69EE5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679AA1E-38B8-4998-BA0B-3FFC65C6A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E52DE43-0993-4B07-B3D6-3A302024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860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ED3F95-1D5C-4FC1-A3B4-09DC85A7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14BD51F-BB8A-436F-8AE6-A218E9A62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BA44C4E-0B79-4865-8ED5-BA24CCDDD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CA9FA09-5D56-4E6A-AEE9-F3B42236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FD46DB1-E169-4ED3-8153-794871688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AC0486A-C2C6-45E0-8DAA-54957F10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949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6A41358-0123-4A89-A948-A210B6B0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8AE354B-5822-44AF-A8A0-E0EE2A343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FA9F75C-96D8-44F9-B478-7492B035F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BB40430-885B-496F-9607-D0000D7AE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DB63D70-55E5-44F7-999A-C388432C9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23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xmlns="" id="{AA40C509-A66C-4C7D-8BB7-F33C4EC10FFF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10183251" y="3327682"/>
            <a:ext cx="10702" cy="219817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F60DC1C4-617C-4158-83FC-7EA85C10CDCD}"/>
              </a:ext>
            </a:extLst>
          </p:cNvPr>
          <p:cNvCxnSpPr>
            <a:cxnSpLocks/>
          </p:cNvCxnSpPr>
          <p:nvPr/>
        </p:nvCxnSpPr>
        <p:spPr>
          <a:xfrm>
            <a:off x="5527202" y="2927523"/>
            <a:ext cx="0" cy="71029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xmlns="" id="{BFEE384D-D541-4842-8FBA-4EF89B80FDE5}"/>
              </a:ext>
            </a:extLst>
          </p:cNvPr>
          <p:cNvCxnSpPr>
            <a:cxnSpLocks/>
          </p:cNvCxnSpPr>
          <p:nvPr/>
        </p:nvCxnSpPr>
        <p:spPr>
          <a:xfrm>
            <a:off x="1608445" y="3291170"/>
            <a:ext cx="35110" cy="169211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xmlns="" id="{F706F78E-E711-4ABF-9698-B28E3A0D534A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8000055" y="3291170"/>
            <a:ext cx="32877" cy="303057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B23F6996-F589-4EA0-B50A-7A079D1C4A4F}"/>
              </a:ext>
            </a:extLst>
          </p:cNvPr>
          <p:cNvSpPr/>
          <p:nvPr/>
        </p:nvSpPr>
        <p:spPr>
          <a:xfrm>
            <a:off x="1597114" y="873032"/>
            <a:ext cx="840187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w Cen MT Condensed" panose="020B0606020104020203" pitchFamily="34" charset="0"/>
              </a:rPr>
              <a:t>                          Organigrama </a:t>
            </a:r>
            <a:r>
              <a:rPr lang="es-ES" sz="32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w Cen MT Condensed" panose="020B0606020104020203" pitchFamily="34" charset="0"/>
              </a:rPr>
              <a:t>de la Dirección de Medio Ambiente y </a:t>
            </a:r>
            <a:r>
              <a:rPr lang="es-ES" sz="32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w Cen MT Condensed" panose="020B0606020104020203" pitchFamily="34" charset="0"/>
              </a:rPr>
              <a:t>   Ecología</a:t>
            </a:r>
          </a:p>
          <a:p>
            <a:pPr algn="ctr"/>
            <a:endParaRPr lang="es-ES" sz="32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w Cen MT Condensed" panose="020B0606020104020203" pitchFamily="34" charset="0"/>
            </a:endParaRPr>
          </a:p>
          <a:p>
            <a:pPr algn="ctr"/>
            <a:endParaRPr lang="es-ES" sz="32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w Cen MT Condensed" panose="020B0606020104020203" pitchFamily="34" charset="0"/>
            </a:endParaRP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xmlns="" id="{85FECE77-169F-4BFD-80CF-5565966A41DE}"/>
              </a:ext>
            </a:extLst>
          </p:cNvPr>
          <p:cNvCxnSpPr/>
          <p:nvPr/>
        </p:nvCxnSpPr>
        <p:spPr>
          <a:xfrm flipV="1">
            <a:off x="3835953" y="1851574"/>
            <a:ext cx="6022422" cy="2625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4FDED286-D677-4805-8A33-43A5C186E79D}"/>
              </a:ext>
            </a:extLst>
          </p:cNvPr>
          <p:cNvSpPr/>
          <p:nvPr/>
        </p:nvSpPr>
        <p:spPr>
          <a:xfrm>
            <a:off x="3835953" y="2465858"/>
            <a:ext cx="301999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200" b="1" dirty="0">
                <a:solidFill>
                  <a:schemeClr val="tx1"/>
                </a:solidFill>
                <a:latin typeface="+mj-lt"/>
              </a:rPr>
              <a:t>Dirección </a:t>
            </a:r>
            <a:r>
              <a:rPr lang="es-MX" sz="1200" b="1" dirty="0" smtClean="0">
                <a:solidFill>
                  <a:schemeClr val="tx1"/>
                </a:solidFill>
                <a:latin typeface="+mj-lt"/>
              </a:rPr>
              <a:t>General</a:t>
            </a:r>
          </a:p>
          <a:p>
            <a:pPr lvl="0" algn="ctr"/>
            <a:r>
              <a:rPr lang="es-MX" sz="1200" dirty="0" smtClean="0">
                <a:solidFill>
                  <a:schemeClr val="tx1"/>
                </a:solidFill>
                <a:latin typeface="+mj-lt"/>
              </a:rPr>
              <a:t>Ing. Paola de la Luz Rodríguez  Becerra </a:t>
            </a:r>
            <a:endParaRPr lang="es-MX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1C7B21EA-B49C-48B3-BB9D-7C6645E5ACFB}"/>
              </a:ext>
            </a:extLst>
          </p:cNvPr>
          <p:cNvSpPr/>
          <p:nvPr/>
        </p:nvSpPr>
        <p:spPr>
          <a:xfrm>
            <a:off x="7946174" y="2927523"/>
            <a:ext cx="2052818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Secretaria</a:t>
            </a:r>
          </a:p>
          <a:p>
            <a:pPr lvl="0" algn="ctr"/>
            <a:r>
              <a:rPr lang="es-MX" sz="1050" dirty="0" smtClean="0">
                <a:solidFill>
                  <a:schemeClr val="tx1"/>
                </a:solidFill>
                <a:latin typeface="+mj-lt"/>
              </a:rPr>
              <a:t>vacante</a:t>
            </a:r>
            <a:endParaRPr lang="es-MX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C2031174-248E-4470-9AA6-192D01A9E8A4}"/>
              </a:ext>
            </a:extLst>
          </p:cNvPr>
          <p:cNvSpPr/>
          <p:nvPr/>
        </p:nvSpPr>
        <p:spPr>
          <a:xfrm>
            <a:off x="2717927" y="3458692"/>
            <a:ext cx="1981946" cy="600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Inspector de medio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ambiente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Ing. Alejandro Ornelas Rodríguez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32DEBF93-6A54-4376-93A8-DE0337BE12C0}"/>
              </a:ext>
            </a:extLst>
          </p:cNvPr>
          <p:cNvSpPr/>
          <p:nvPr/>
        </p:nvSpPr>
        <p:spPr>
          <a:xfrm>
            <a:off x="4795908" y="3453011"/>
            <a:ext cx="2004290" cy="600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Inspector de medio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ambiente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Ing. Sergio Sebastián  Luna Vargas 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9ACE7763-BBD7-4BF1-B1B7-7CE968A059D6}"/>
              </a:ext>
            </a:extLst>
          </p:cNvPr>
          <p:cNvSpPr/>
          <p:nvPr/>
        </p:nvSpPr>
        <p:spPr>
          <a:xfrm>
            <a:off x="9119171" y="3591899"/>
            <a:ext cx="2057214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Inspector de medio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ambiente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Alejandra  </a:t>
            </a:r>
            <a:r>
              <a:rPr lang="es-MX" sz="1100" dirty="0" smtClean="0">
                <a:solidFill>
                  <a:schemeClr val="tx1"/>
                </a:solidFill>
                <a:latin typeface="+mj-lt"/>
              </a:rPr>
              <a:t>Arriaga Ibarra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893F9EA0-AED6-439C-962D-B5BD45D1DC7C}"/>
              </a:ext>
            </a:extLst>
          </p:cNvPr>
          <p:cNvSpPr/>
          <p:nvPr/>
        </p:nvSpPr>
        <p:spPr>
          <a:xfrm>
            <a:off x="6956634" y="3433569"/>
            <a:ext cx="2057214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Inspector de medio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ambiente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Lic. Marcelo Salas Maldonado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C4DC810D-B8E1-420C-B96D-CD29628E653B}"/>
              </a:ext>
            </a:extLst>
          </p:cNvPr>
          <p:cNvSpPr/>
          <p:nvPr/>
        </p:nvSpPr>
        <p:spPr>
          <a:xfrm>
            <a:off x="9180042" y="4253904"/>
            <a:ext cx="2022561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Auxiliar de inspector de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ecología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Eva </a:t>
            </a:r>
            <a:r>
              <a:rPr lang="es-MX" sz="1100" dirty="0" err="1" smtClean="0">
                <a:solidFill>
                  <a:schemeClr val="tx1"/>
                </a:solidFill>
                <a:latin typeface="+mj-lt"/>
              </a:rPr>
              <a:t>Neli</a:t>
            </a:r>
            <a:r>
              <a:rPr lang="es-MX" sz="1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MX" sz="1100" dirty="0" err="1" smtClean="0">
                <a:solidFill>
                  <a:schemeClr val="tx1"/>
                </a:solidFill>
                <a:latin typeface="+mj-lt"/>
              </a:rPr>
              <a:t>Gamiño</a:t>
            </a:r>
            <a:r>
              <a:rPr lang="es-MX" sz="1100" dirty="0" smtClean="0">
                <a:solidFill>
                  <a:schemeClr val="tx1"/>
                </a:solidFill>
                <a:latin typeface="+mj-lt"/>
              </a:rPr>
              <a:t> Gutiérrez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xmlns="" id="{CFBE4AFA-1AA3-4EA6-A460-68710B156554}"/>
              </a:ext>
            </a:extLst>
          </p:cNvPr>
          <p:cNvSpPr/>
          <p:nvPr/>
        </p:nvSpPr>
        <p:spPr>
          <a:xfrm>
            <a:off x="6971448" y="3977565"/>
            <a:ext cx="2057215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Auxiliar de inspector de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ecología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Ramón Martin Santibáñez López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675EFB9A-A3D2-43C6-9B02-AF192A51594E}"/>
              </a:ext>
            </a:extLst>
          </p:cNvPr>
          <p:cNvSpPr/>
          <p:nvPr/>
        </p:nvSpPr>
        <p:spPr>
          <a:xfrm>
            <a:off x="606300" y="4229371"/>
            <a:ext cx="2004290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Auxiliar Jurídico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B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Mtra. Elizabeth </a:t>
            </a:r>
            <a:r>
              <a:rPr lang="es-MX" sz="1100" dirty="0" err="1" smtClean="0">
                <a:solidFill>
                  <a:schemeClr val="tx1"/>
                </a:solidFill>
                <a:latin typeface="+mj-lt"/>
              </a:rPr>
              <a:t>Lazarini</a:t>
            </a:r>
            <a:r>
              <a:rPr lang="es-MX" sz="1100" dirty="0" smtClean="0">
                <a:solidFill>
                  <a:schemeClr val="tx1"/>
                </a:solidFill>
                <a:latin typeface="+mj-lt"/>
              </a:rPr>
              <a:t> Gamboa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B6DE277C-05DD-4364-8370-AFC73638030E}"/>
              </a:ext>
            </a:extLst>
          </p:cNvPr>
          <p:cNvSpPr/>
          <p:nvPr/>
        </p:nvSpPr>
        <p:spPr>
          <a:xfrm>
            <a:off x="6956634" y="4543051"/>
            <a:ext cx="2072030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Auxiliar de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CERCA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Aurelia Gómez Cruz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xmlns="" id="{AD7763A6-39EB-4121-BCB7-87B0C4D85FD6}"/>
              </a:ext>
            </a:extLst>
          </p:cNvPr>
          <p:cNvSpPr/>
          <p:nvPr/>
        </p:nvSpPr>
        <p:spPr>
          <a:xfrm>
            <a:off x="6995999" y="5129023"/>
            <a:ext cx="2015237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>
                <a:solidFill>
                  <a:schemeClr val="tx1"/>
                </a:solidFill>
                <a:latin typeface="+mj-lt"/>
              </a:rPr>
              <a:t>ANP Presa Silva Auxiliar de </a:t>
            </a:r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CERCA</a:t>
            </a:r>
          </a:p>
          <a:p>
            <a:pPr lvl="0" algn="ctr"/>
            <a:r>
              <a:rPr lang="es-MX" sz="1050" dirty="0" smtClean="0">
                <a:solidFill>
                  <a:schemeClr val="tx1"/>
                </a:solidFill>
                <a:latin typeface="+mj-lt"/>
              </a:rPr>
              <a:t>Norberto Reyes Navarro</a:t>
            </a:r>
            <a:endParaRPr lang="es-MX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787EEC0C-5785-451D-8A24-C7C55D88678D}"/>
              </a:ext>
            </a:extLst>
          </p:cNvPr>
          <p:cNvSpPr/>
          <p:nvPr/>
        </p:nvSpPr>
        <p:spPr>
          <a:xfrm>
            <a:off x="7037200" y="6321743"/>
            <a:ext cx="1991464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Vigilante</a:t>
            </a:r>
          </a:p>
          <a:p>
            <a:pPr lvl="0" algn="ctr"/>
            <a:r>
              <a:rPr lang="es-MX" sz="1050" dirty="0" smtClean="0">
                <a:solidFill>
                  <a:schemeClr val="tx1"/>
                </a:solidFill>
                <a:latin typeface="+mj-lt"/>
              </a:rPr>
              <a:t>J. Carmen Vernal Medina</a:t>
            </a:r>
            <a:endParaRPr lang="es-MX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xmlns="" id="{A2D97270-553A-49D9-AAC9-21E4E09E9AA4}"/>
              </a:ext>
            </a:extLst>
          </p:cNvPr>
          <p:cNvSpPr/>
          <p:nvPr/>
        </p:nvSpPr>
        <p:spPr>
          <a:xfrm>
            <a:off x="7025313" y="5604535"/>
            <a:ext cx="2015238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Vigilante</a:t>
            </a:r>
          </a:p>
          <a:p>
            <a:pPr lvl="0" algn="ctr"/>
            <a:r>
              <a:rPr lang="es-MX" sz="1050" dirty="0" smtClean="0">
                <a:solidFill>
                  <a:schemeClr val="tx1"/>
                </a:solidFill>
                <a:latin typeface="+mj-lt"/>
              </a:rPr>
              <a:t>J. Jesús Torres Arellano</a:t>
            </a:r>
            <a:endParaRPr lang="es-MX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xmlns="" id="{6C15927B-8684-4C0B-A849-45DD5C608EE5}"/>
              </a:ext>
            </a:extLst>
          </p:cNvPr>
          <p:cNvSpPr/>
          <p:nvPr/>
        </p:nvSpPr>
        <p:spPr>
          <a:xfrm>
            <a:off x="9201578" y="5525861"/>
            <a:ext cx="1963346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>
                <a:solidFill>
                  <a:schemeClr val="tx1"/>
                </a:solidFill>
                <a:latin typeface="+mj-lt"/>
              </a:rPr>
              <a:t>Vivero municipal </a:t>
            </a:r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Jornalero</a:t>
            </a:r>
          </a:p>
          <a:p>
            <a:pPr lvl="0" algn="ctr"/>
            <a:r>
              <a:rPr lang="es-MX" sz="1050" dirty="0" smtClean="0">
                <a:solidFill>
                  <a:schemeClr val="tx1"/>
                </a:solidFill>
                <a:latin typeface="+mj-lt"/>
              </a:rPr>
              <a:t>Adolfo Pacheco Gómez</a:t>
            </a:r>
            <a:endParaRPr lang="es-MX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xmlns="" id="{801058D6-BF89-47F4-B2FC-7DEE89591008}"/>
              </a:ext>
            </a:extLst>
          </p:cNvPr>
          <p:cNvSpPr/>
          <p:nvPr/>
        </p:nvSpPr>
        <p:spPr>
          <a:xfrm>
            <a:off x="9201578" y="4857212"/>
            <a:ext cx="2015237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>
                <a:solidFill>
                  <a:schemeClr val="tx1"/>
                </a:solidFill>
                <a:latin typeface="+mj-lt"/>
              </a:rPr>
              <a:t>Vivero Municipal </a:t>
            </a:r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Jornalero</a:t>
            </a:r>
          </a:p>
          <a:p>
            <a:pPr lvl="0" algn="ctr"/>
            <a:r>
              <a:rPr lang="es-MX" sz="1050" dirty="0" err="1" smtClean="0">
                <a:solidFill>
                  <a:schemeClr val="tx1"/>
                </a:solidFill>
                <a:latin typeface="+mj-lt"/>
              </a:rPr>
              <a:t>Narcizo</a:t>
            </a:r>
            <a:r>
              <a:rPr lang="es-MX" sz="1050" dirty="0" smtClean="0">
                <a:solidFill>
                  <a:schemeClr val="tx1"/>
                </a:solidFill>
                <a:latin typeface="+mj-lt"/>
              </a:rPr>
              <a:t> Pacheco Gómez</a:t>
            </a:r>
            <a:endParaRPr lang="es-MX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BAC46DF3-0B4D-48CA-8678-E35F6B777328}"/>
              </a:ext>
            </a:extLst>
          </p:cNvPr>
          <p:cNvSpPr/>
          <p:nvPr/>
        </p:nvSpPr>
        <p:spPr>
          <a:xfrm>
            <a:off x="606300" y="3459123"/>
            <a:ext cx="2004290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Asistente Jurídico</a:t>
            </a:r>
          </a:p>
          <a:p>
            <a:pPr lvl="0" algn="ctr"/>
            <a:r>
              <a:rPr lang="es-MX" sz="1100" dirty="0" smtClean="0">
                <a:latin typeface="+mj-lt"/>
              </a:rPr>
              <a:t>vacante</a:t>
            </a:r>
            <a:endParaRPr lang="es-MX" sz="1100" dirty="0">
              <a:latin typeface="+mj-lt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xmlns="" id="{0AB469E1-3908-4105-BC9A-A63C3EFC5B89}"/>
              </a:ext>
            </a:extLst>
          </p:cNvPr>
          <p:cNvSpPr/>
          <p:nvPr/>
        </p:nvSpPr>
        <p:spPr>
          <a:xfrm>
            <a:off x="620280" y="4983280"/>
            <a:ext cx="1990310" cy="600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Educador Ambiental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Jorge Ernesto Martínez Márquez     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xmlns="" id="{B3E5AF4C-2240-442B-9D5A-BBD6E717D872}"/>
              </a:ext>
            </a:extLst>
          </p:cNvPr>
          <p:cNvCxnSpPr>
            <a:cxnSpLocks/>
          </p:cNvCxnSpPr>
          <p:nvPr/>
        </p:nvCxnSpPr>
        <p:spPr>
          <a:xfrm>
            <a:off x="1626000" y="3280813"/>
            <a:ext cx="8565323" cy="3100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xmlns="" id="{CCBABA79-ACDF-4B53-B947-E87A0A3D347E}"/>
              </a:ext>
            </a:extLst>
          </p:cNvPr>
          <p:cNvCxnSpPr>
            <a:cxnSpLocks/>
          </p:cNvCxnSpPr>
          <p:nvPr/>
        </p:nvCxnSpPr>
        <p:spPr>
          <a:xfrm>
            <a:off x="5527202" y="3079702"/>
            <a:ext cx="2458037" cy="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560261"/>
              </p:ext>
            </p:extLst>
          </p:nvPr>
        </p:nvGraphicFramePr>
        <p:xfrm>
          <a:off x="1588448" y="6100010"/>
          <a:ext cx="137417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177"/>
              </a:tblGrid>
              <a:tr h="260327">
                <a:tc>
                  <a:txBody>
                    <a:bodyPr/>
                    <a:lstStyle/>
                    <a:p>
                      <a:r>
                        <a:rPr lang="es-MX" b="0" dirty="0" smtClean="0"/>
                        <a:t>Anexo 1</a:t>
                      </a:r>
                      <a:endParaRPr lang="es-MX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4" name="33 Imagen" descr="\\192.168.211.10\ecologia\Logos nuevos\SAN FRANCISCO DEL RINCÓN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75128" cy="11270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4448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133</Words>
  <Application>Microsoft Office PowerPoint</Application>
  <PresentationFormat>Personalizado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DIR_ECOLOGIA</dc:creator>
  <cp:lastModifiedBy>Ecologia</cp:lastModifiedBy>
  <cp:revision>31</cp:revision>
  <cp:lastPrinted>2021-08-09T18:01:47Z</cp:lastPrinted>
  <dcterms:created xsi:type="dcterms:W3CDTF">2020-02-05T18:24:05Z</dcterms:created>
  <dcterms:modified xsi:type="dcterms:W3CDTF">2022-01-31T17:42:00Z</dcterms:modified>
</cp:coreProperties>
</file>