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0"/>
  </p:notesMasterIdLst>
  <p:sldIdLst>
    <p:sldId id="256" r:id="rId2"/>
    <p:sldId id="259" r:id="rId3"/>
    <p:sldId id="282" r:id="rId4"/>
    <p:sldId id="324" r:id="rId5"/>
    <p:sldId id="315" r:id="rId6"/>
    <p:sldId id="264" r:id="rId7"/>
    <p:sldId id="270" r:id="rId8"/>
    <p:sldId id="281" r:id="rId9"/>
    <p:sldId id="328" r:id="rId10"/>
    <p:sldId id="329" r:id="rId11"/>
    <p:sldId id="284" r:id="rId12"/>
    <p:sldId id="317" r:id="rId13"/>
    <p:sldId id="335" r:id="rId14"/>
    <p:sldId id="336" r:id="rId15"/>
    <p:sldId id="276" r:id="rId16"/>
    <p:sldId id="305" r:id="rId17"/>
    <p:sldId id="294" r:id="rId18"/>
    <p:sldId id="293" r:id="rId19"/>
    <p:sldId id="289" r:id="rId20"/>
    <p:sldId id="290" r:id="rId21"/>
    <p:sldId id="333" r:id="rId22"/>
    <p:sldId id="299" r:id="rId23"/>
    <p:sldId id="301" r:id="rId24"/>
    <p:sldId id="300" r:id="rId25"/>
    <p:sldId id="330" r:id="rId26"/>
    <p:sldId id="304" r:id="rId27"/>
    <p:sldId id="307" r:id="rId28"/>
    <p:sldId id="325" r:id="rId29"/>
    <p:sldId id="326" r:id="rId30"/>
    <p:sldId id="327" r:id="rId31"/>
    <p:sldId id="323" r:id="rId32"/>
    <p:sldId id="318" r:id="rId33"/>
    <p:sldId id="334" r:id="rId34"/>
    <p:sldId id="331" r:id="rId35"/>
    <p:sldId id="332" r:id="rId36"/>
    <p:sldId id="319" r:id="rId37"/>
    <p:sldId id="316" r:id="rId38"/>
    <p:sldId id="296" r:id="rId39"/>
  </p:sldIdLst>
  <p:sldSz cx="12192000" cy="6858000"/>
  <p:notesSz cx="6888163" cy="100203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E6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1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MX"/>
              <a:t>Escrituras en trámite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No. de escrituras en trámite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Hoja1!$A$2:$A$5</c:f>
              <c:strCache>
                <c:ptCount val="4"/>
                <c:pt idx="0">
                  <c:v>Nueva Santa Maria</c:v>
                </c:pt>
                <c:pt idx="1">
                  <c:v>Predio Rio Santiago </c:v>
                </c:pt>
                <c:pt idx="2">
                  <c:v>Lazaro Cardenas </c:v>
                </c:pt>
                <c:pt idx="3">
                  <c:v>Purisima Concepión 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3</c:v>
                </c:pt>
                <c:pt idx="1">
                  <c:v>14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DB6-4570-8384-451174ED14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16672968"/>
        <c:axId val="416673296"/>
      </c:barChart>
      <c:catAx>
        <c:axId val="416672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416673296"/>
        <c:crosses val="autoZero"/>
        <c:auto val="1"/>
        <c:lblAlgn val="ctr"/>
        <c:lblOffset val="100"/>
        <c:noMultiLvlLbl val="0"/>
      </c:catAx>
      <c:valAx>
        <c:axId val="416673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4166729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7ECECA-3D35-4EA7-9148-91DA18361016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EF26A680-3CB1-4303-AA28-EE16D95F3BFA}">
      <dgm:prSet phldrT="[Texto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s-ES" sz="1400" dirty="0">
              <a:solidFill>
                <a:schemeClr val="tx1"/>
              </a:solidFill>
              <a:effectLst/>
              <a:latin typeface="Franklin Gothic Book" panose="020B05030201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se apoyó a la Dirección de </a:t>
          </a:r>
          <a:r>
            <a:rPr lang="es-ES" sz="1400" b="1" dirty="0">
              <a:solidFill>
                <a:schemeClr val="tx1"/>
              </a:solidFill>
              <a:effectLst/>
              <a:latin typeface="Franklin Gothic Book" panose="020B05030201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impuestos inmobiliarios y catastro</a:t>
          </a:r>
          <a:r>
            <a:rPr lang="es-ES" sz="1400" dirty="0">
              <a:solidFill>
                <a:schemeClr val="tx1"/>
              </a:solidFill>
              <a:effectLst/>
              <a:latin typeface="Franklin Gothic Book" panose="020B05030201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, a la creación de nuevas cuentas prediales y a la recaudación de las mismas. </a:t>
          </a:r>
          <a:endParaRPr lang="es-MX" sz="1400" dirty="0">
            <a:solidFill>
              <a:schemeClr val="tx1"/>
            </a:solidFill>
          </a:endParaRPr>
        </a:p>
      </dgm:t>
    </dgm:pt>
    <dgm:pt modelId="{0A87FA8D-9E18-4664-A2D5-BDF0DA638A00}" type="parTrans" cxnId="{B6CBADE4-605D-405A-8EA6-075AFE28C3E2}">
      <dgm:prSet/>
      <dgm:spPr/>
      <dgm:t>
        <a:bodyPr/>
        <a:lstStyle/>
        <a:p>
          <a:endParaRPr lang="es-MX"/>
        </a:p>
      </dgm:t>
    </dgm:pt>
    <dgm:pt modelId="{AE831442-8570-465B-A6F1-CA137156DB55}" type="sibTrans" cxnId="{B6CBADE4-605D-405A-8EA6-075AFE28C3E2}">
      <dgm:prSet/>
      <dgm:spPr/>
      <dgm:t>
        <a:bodyPr/>
        <a:lstStyle/>
        <a:p>
          <a:endParaRPr lang="es-MX"/>
        </a:p>
      </dgm:t>
    </dgm:pt>
    <dgm:pt modelId="{74A2311E-FA2B-4300-89D6-DB8A5949FD37}" type="pres">
      <dgm:prSet presAssocID="{497ECECA-3D35-4EA7-9148-91DA18361016}" presName="Name0" presStyleCnt="0">
        <dgm:presLayoutVars>
          <dgm:dir/>
          <dgm:resizeHandles val="exact"/>
        </dgm:presLayoutVars>
      </dgm:prSet>
      <dgm:spPr/>
    </dgm:pt>
    <dgm:pt modelId="{73D30340-4F57-4460-AE4A-2AB8546600B5}" type="pres">
      <dgm:prSet presAssocID="{497ECECA-3D35-4EA7-9148-91DA18361016}" presName="fgShape" presStyleLbl="fgShp" presStyleIdx="0" presStyleCnt="1"/>
      <dgm:spPr/>
    </dgm:pt>
    <dgm:pt modelId="{BD16816C-61A6-41BD-9410-01CD29FD59AB}" type="pres">
      <dgm:prSet presAssocID="{497ECECA-3D35-4EA7-9148-91DA18361016}" presName="linComp" presStyleCnt="0"/>
      <dgm:spPr/>
    </dgm:pt>
    <dgm:pt modelId="{E57FE1CD-BCB1-4788-B0AB-A55FF4CAE3BB}" type="pres">
      <dgm:prSet presAssocID="{EF26A680-3CB1-4303-AA28-EE16D95F3BFA}" presName="compNode" presStyleCnt="0"/>
      <dgm:spPr/>
    </dgm:pt>
    <dgm:pt modelId="{29E753A0-6579-490E-A96C-B5F1DCB1F074}" type="pres">
      <dgm:prSet presAssocID="{EF26A680-3CB1-4303-AA28-EE16D95F3BFA}" presName="bkgdShape" presStyleLbl="node1" presStyleIdx="0" presStyleCnt="1" custLinFactNeighborY="1649"/>
      <dgm:spPr/>
    </dgm:pt>
    <dgm:pt modelId="{F77367BD-F2EE-4296-A43B-5C48FD88D2B0}" type="pres">
      <dgm:prSet presAssocID="{EF26A680-3CB1-4303-AA28-EE16D95F3BFA}" presName="nodeTx" presStyleLbl="node1" presStyleIdx="0" presStyleCnt="1">
        <dgm:presLayoutVars>
          <dgm:bulletEnabled val="1"/>
        </dgm:presLayoutVars>
      </dgm:prSet>
      <dgm:spPr/>
    </dgm:pt>
    <dgm:pt modelId="{6E143DAB-B6DD-497D-AF02-3DA708E5A00F}" type="pres">
      <dgm:prSet presAssocID="{EF26A680-3CB1-4303-AA28-EE16D95F3BFA}" presName="invisiNode" presStyleLbl="node1" presStyleIdx="0" presStyleCnt="1"/>
      <dgm:spPr/>
    </dgm:pt>
    <dgm:pt modelId="{F0BF8E77-1577-4286-9063-F0117A5CE75F}" type="pres">
      <dgm:prSet presAssocID="{EF26A680-3CB1-4303-AA28-EE16D95F3BFA}" presName="imagNode" presStyleLbl="fgImgPlace1" presStyleIdx="0" presStyleCnt="1" custLinFactNeighborX="71"/>
      <dgm:spPr/>
    </dgm:pt>
  </dgm:ptLst>
  <dgm:cxnLst>
    <dgm:cxn modelId="{E83CA947-EE49-4123-98AD-0226DA2488E2}" type="presOf" srcId="{497ECECA-3D35-4EA7-9148-91DA18361016}" destId="{74A2311E-FA2B-4300-89D6-DB8A5949FD37}" srcOrd="0" destOrd="0" presId="urn:microsoft.com/office/officeart/2005/8/layout/hList7"/>
    <dgm:cxn modelId="{144F1648-4748-444F-ABD1-7578012718C2}" type="presOf" srcId="{EF26A680-3CB1-4303-AA28-EE16D95F3BFA}" destId="{F77367BD-F2EE-4296-A43B-5C48FD88D2B0}" srcOrd="1" destOrd="0" presId="urn:microsoft.com/office/officeart/2005/8/layout/hList7"/>
    <dgm:cxn modelId="{61E31992-CA1E-4AC6-9A10-A36A5AAD2731}" type="presOf" srcId="{EF26A680-3CB1-4303-AA28-EE16D95F3BFA}" destId="{29E753A0-6579-490E-A96C-B5F1DCB1F074}" srcOrd="0" destOrd="0" presId="urn:microsoft.com/office/officeart/2005/8/layout/hList7"/>
    <dgm:cxn modelId="{B6CBADE4-605D-405A-8EA6-075AFE28C3E2}" srcId="{497ECECA-3D35-4EA7-9148-91DA18361016}" destId="{EF26A680-3CB1-4303-AA28-EE16D95F3BFA}" srcOrd="0" destOrd="0" parTransId="{0A87FA8D-9E18-4664-A2D5-BDF0DA638A00}" sibTransId="{AE831442-8570-465B-A6F1-CA137156DB55}"/>
    <dgm:cxn modelId="{8CCF10BC-1478-4093-BB38-6F761130D0F6}" type="presParOf" srcId="{74A2311E-FA2B-4300-89D6-DB8A5949FD37}" destId="{73D30340-4F57-4460-AE4A-2AB8546600B5}" srcOrd="0" destOrd="0" presId="urn:microsoft.com/office/officeart/2005/8/layout/hList7"/>
    <dgm:cxn modelId="{DB43397F-3DE5-4011-87F2-4F0D3B8486C0}" type="presParOf" srcId="{74A2311E-FA2B-4300-89D6-DB8A5949FD37}" destId="{BD16816C-61A6-41BD-9410-01CD29FD59AB}" srcOrd="1" destOrd="0" presId="urn:microsoft.com/office/officeart/2005/8/layout/hList7"/>
    <dgm:cxn modelId="{623E2543-C03E-4CC3-82FB-0B738E0E96B2}" type="presParOf" srcId="{BD16816C-61A6-41BD-9410-01CD29FD59AB}" destId="{E57FE1CD-BCB1-4788-B0AB-A55FF4CAE3BB}" srcOrd="0" destOrd="0" presId="urn:microsoft.com/office/officeart/2005/8/layout/hList7"/>
    <dgm:cxn modelId="{5D576F54-E386-4F6B-AAA1-3C86558845C9}" type="presParOf" srcId="{E57FE1CD-BCB1-4788-B0AB-A55FF4CAE3BB}" destId="{29E753A0-6579-490E-A96C-B5F1DCB1F074}" srcOrd="0" destOrd="0" presId="urn:microsoft.com/office/officeart/2005/8/layout/hList7"/>
    <dgm:cxn modelId="{1440C18D-3AD7-48AD-AE94-3C375336FFCA}" type="presParOf" srcId="{E57FE1CD-BCB1-4788-B0AB-A55FF4CAE3BB}" destId="{F77367BD-F2EE-4296-A43B-5C48FD88D2B0}" srcOrd="1" destOrd="0" presId="urn:microsoft.com/office/officeart/2005/8/layout/hList7"/>
    <dgm:cxn modelId="{D9F66C95-AE5E-4D92-8279-0455701D0EB1}" type="presParOf" srcId="{E57FE1CD-BCB1-4788-B0AB-A55FF4CAE3BB}" destId="{6E143DAB-B6DD-497D-AF02-3DA708E5A00F}" srcOrd="2" destOrd="0" presId="urn:microsoft.com/office/officeart/2005/8/layout/hList7"/>
    <dgm:cxn modelId="{981A9BAF-06BC-4F0E-8D36-AA5A26BE4B3E}" type="presParOf" srcId="{E57FE1CD-BCB1-4788-B0AB-A55FF4CAE3BB}" destId="{F0BF8E77-1577-4286-9063-F0117A5CE75F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97ECECA-3D35-4EA7-9148-91DA18361016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200A5DD9-D350-4C90-A78A-D18BD99DB24D}">
      <dgm:prSet phldrT="[Texto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s-ES" sz="1400" dirty="0">
              <a:solidFill>
                <a:schemeClr val="tx1"/>
              </a:solidFill>
              <a:effectLst/>
              <a:latin typeface="Franklin Gothic Book" panose="020B05030201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se apoyó a la Dirección de </a:t>
          </a:r>
          <a:r>
            <a:rPr lang="es-ES" sz="1400" b="1" dirty="0">
              <a:solidFill>
                <a:schemeClr val="tx1"/>
              </a:solidFill>
              <a:effectLst/>
              <a:latin typeface="Franklin Gothic Book" panose="020B05030201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Salud Municipal</a:t>
          </a:r>
          <a:r>
            <a:rPr lang="es-ES" sz="1400" dirty="0">
              <a:solidFill>
                <a:schemeClr val="tx1"/>
              </a:solidFill>
              <a:effectLst/>
              <a:latin typeface="Franklin Gothic Book" panose="020B05030201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, en la entrega de 100 Kits de limpieza y sanitización, misma que se entregó a los comercios</a:t>
          </a:r>
          <a:endParaRPr lang="es-MX" sz="1400" dirty="0">
            <a:solidFill>
              <a:schemeClr val="tx1"/>
            </a:solidFill>
          </a:endParaRPr>
        </a:p>
      </dgm:t>
    </dgm:pt>
    <dgm:pt modelId="{208E8359-EFCE-4E69-9560-B583458BF675}" type="parTrans" cxnId="{34DF8D16-FE04-4175-8F22-77FDA142D0AA}">
      <dgm:prSet/>
      <dgm:spPr/>
      <dgm:t>
        <a:bodyPr/>
        <a:lstStyle/>
        <a:p>
          <a:endParaRPr lang="es-MX"/>
        </a:p>
      </dgm:t>
    </dgm:pt>
    <dgm:pt modelId="{4420D1D2-2FA3-4518-BC66-937D294ED238}" type="sibTrans" cxnId="{34DF8D16-FE04-4175-8F22-77FDA142D0AA}">
      <dgm:prSet/>
      <dgm:spPr/>
      <dgm:t>
        <a:bodyPr/>
        <a:lstStyle/>
        <a:p>
          <a:endParaRPr lang="es-MX"/>
        </a:p>
      </dgm:t>
    </dgm:pt>
    <dgm:pt modelId="{74A2311E-FA2B-4300-89D6-DB8A5949FD37}" type="pres">
      <dgm:prSet presAssocID="{497ECECA-3D35-4EA7-9148-91DA18361016}" presName="Name0" presStyleCnt="0">
        <dgm:presLayoutVars>
          <dgm:dir/>
          <dgm:resizeHandles val="exact"/>
        </dgm:presLayoutVars>
      </dgm:prSet>
      <dgm:spPr/>
    </dgm:pt>
    <dgm:pt modelId="{73D30340-4F57-4460-AE4A-2AB8546600B5}" type="pres">
      <dgm:prSet presAssocID="{497ECECA-3D35-4EA7-9148-91DA18361016}" presName="fgShape" presStyleLbl="fgShp" presStyleIdx="0" presStyleCnt="1"/>
      <dgm:spPr/>
    </dgm:pt>
    <dgm:pt modelId="{BD16816C-61A6-41BD-9410-01CD29FD59AB}" type="pres">
      <dgm:prSet presAssocID="{497ECECA-3D35-4EA7-9148-91DA18361016}" presName="linComp" presStyleCnt="0"/>
      <dgm:spPr/>
    </dgm:pt>
    <dgm:pt modelId="{28DE4AC9-C0AB-47EE-9822-CE804D479B27}" type="pres">
      <dgm:prSet presAssocID="{200A5DD9-D350-4C90-A78A-D18BD99DB24D}" presName="compNode" presStyleCnt="0"/>
      <dgm:spPr/>
    </dgm:pt>
    <dgm:pt modelId="{2180092A-BBB7-45EE-AEFD-F94E649F227B}" type="pres">
      <dgm:prSet presAssocID="{200A5DD9-D350-4C90-A78A-D18BD99DB24D}" presName="bkgdShape" presStyleLbl="node1" presStyleIdx="0" presStyleCnt="1" custLinFactNeighborY="1649"/>
      <dgm:spPr/>
    </dgm:pt>
    <dgm:pt modelId="{16B8C320-889B-4CFF-BF35-AA6FC8534858}" type="pres">
      <dgm:prSet presAssocID="{200A5DD9-D350-4C90-A78A-D18BD99DB24D}" presName="nodeTx" presStyleLbl="node1" presStyleIdx="0" presStyleCnt="1">
        <dgm:presLayoutVars>
          <dgm:bulletEnabled val="1"/>
        </dgm:presLayoutVars>
      </dgm:prSet>
      <dgm:spPr/>
    </dgm:pt>
    <dgm:pt modelId="{B27B68C1-9C62-4741-8E42-AD12658154E6}" type="pres">
      <dgm:prSet presAssocID="{200A5DD9-D350-4C90-A78A-D18BD99DB24D}" presName="invisiNode" presStyleLbl="node1" presStyleIdx="0" presStyleCnt="1"/>
      <dgm:spPr/>
    </dgm:pt>
    <dgm:pt modelId="{AD420BF2-F233-4463-9305-116637B75959}" type="pres">
      <dgm:prSet presAssocID="{200A5DD9-D350-4C90-A78A-D18BD99DB24D}" presName="imagNode" presStyleLbl="fgImgPlace1" presStyleIdx="0" presStyleCnt="1"/>
      <dgm:spPr/>
    </dgm:pt>
  </dgm:ptLst>
  <dgm:cxnLst>
    <dgm:cxn modelId="{34DF8D16-FE04-4175-8F22-77FDA142D0AA}" srcId="{497ECECA-3D35-4EA7-9148-91DA18361016}" destId="{200A5DD9-D350-4C90-A78A-D18BD99DB24D}" srcOrd="0" destOrd="0" parTransId="{208E8359-EFCE-4E69-9560-B583458BF675}" sibTransId="{4420D1D2-2FA3-4518-BC66-937D294ED238}"/>
    <dgm:cxn modelId="{E83CA947-EE49-4123-98AD-0226DA2488E2}" type="presOf" srcId="{497ECECA-3D35-4EA7-9148-91DA18361016}" destId="{74A2311E-FA2B-4300-89D6-DB8A5949FD37}" srcOrd="0" destOrd="0" presId="urn:microsoft.com/office/officeart/2005/8/layout/hList7"/>
    <dgm:cxn modelId="{E92FBA71-93E8-4E6E-964D-E38A40222E5C}" type="presOf" srcId="{200A5DD9-D350-4C90-A78A-D18BD99DB24D}" destId="{2180092A-BBB7-45EE-AEFD-F94E649F227B}" srcOrd="0" destOrd="0" presId="urn:microsoft.com/office/officeart/2005/8/layout/hList7"/>
    <dgm:cxn modelId="{DA6BF57B-9352-4679-AECB-62495440AB70}" type="presOf" srcId="{200A5DD9-D350-4C90-A78A-D18BD99DB24D}" destId="{16B8C320-889B-4CFF-BF35-AA6FC8534858}" srcOrd="1" destOrd="0" presId="urn:microsoft.com/office/officeart/2005/8/layout/hList7"/>
    <dgm:cxn modelId="{8CCF10BC-1478-4093-BB38-6F761130D0F6}" type="presParOf" srcId="{74A2311E-FA2B-4300-89D6-DB8A5949FD37}" destId="{73D30340-4F57-4460-AE4A-2AB8546600B5}" srcOrd="0" destOrd="0" presId="urn:microsoft.com/office/officeart/2005/8/layout/hList7"/>
    <dgm:cxn modelId="{DB43397F-3DE5-4011-87F2-4F0D3B8486C0}" type="presParOf" srcId="{74A2311E-FA2B-4300-89D6-DB8A5949FD37}" destId="{BD16816C-61A6-41BD-9410-01CD29FD59AB}" srcOrd="1" destOrd="0" presId="urn:microsoft.com/office/officeart/2005/8/layout/hList7"/>
    <dgm:cxn modelId="{18A0C578-99B7-4A56-AA59-6AC435C37E06}" type="presParOf" srcId="{BD16816C-61A6-41BD-9410-01CD29FD59AB}" destId="{28DE4AC9-C0AB-47EE-9822-CE804D479B27}" srcOrd="0" destOrd="0" presId="urn:microsoft.com/office/officeart/2005/8/layout/hList7"/>
    <dgm:cxn modelId="{7E064D67-6839-4C56-8E68-613AC074361B}" type="presParOf" srcId="{28DE4AC9-C0AB-47EE-9822-CE804D479B27}" destId="{2180092A-BBB7-45EE-AEFD-F94E649F227B}" srcOrd="0" destOrd="0" presId="urn:microsoft.com/office/officeart/2005/8/layout/hList7"/>
    <dgm:cxn modelId="{633CD287-F264-4AC4-86AB-E95C398EC8FB}" type="presParOf" srcId="{28DE4AC9-C0AB-47EE-9822-CE804D479B27}" destId="{16B8C320-889B-4CFF-BF35-AA6FC8534858}" srcOrd="1" destOrd="0" presId="urn:microsoft.com/office/officeart/2005/8/layout/hList7"/>
    <dgm:cxn modelId="{40017219-2FDE-449A-A191-C1E5AC3AB482}" type="presParOf" srcId="{28DE4AC9-C0AB-47EE-9822-CE804D479B27}" destId="{B27B68C1-9C62-4741-8E42-AD12658154E6}" srcOrd="2" destOrd="0" presId="urn:microsoft.com/office/officeart/2005/8/layout/hList7"/>
    <dgm:cxn modelId="{81BF87F8-DD0C-4EAB-AA93-3B2D7ADB02DA}" type="presParOf" srcId="{28DE4AC9-C0AB-47EE-9822-CE804D479B27}" destId="{AD420BF2-F233-4463-9305-116637B75959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97ECECA-3D35-4EA7-9148-91DA18361016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200A5DD9-D350-4C90-A78A-D18BD99DB24D}">
      <dgm:prSet phldrT="[Texto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s-ES" sz="1400" dirty="0">
              <a:solidFill>
                <a:schemeClr val="tx1"/>
              </a:solidFill>
              <a:effectLst/>
              <a:latin typeface="Franklin Gothic Book" panose="020B05030201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se apoyó a la Dirección de </a:t>
          </a:r>
          <a:r>
            <a:rPr lang="es-ES" sz="1400" b="1" dirty="0">
              <a:solidFill>
                <a:schemeClr val="tx1"/>
              </a:solidFill>
              <a:effectLst/>
              <a:latin typeface="Franklin Gothic Book" panose="020B05030201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Salud Municipal</a:t>
          </a:r>
          <a:r>
            <a:rPr lang="es-ES" sz="1400" dirty="0">
              <a:solidFill>
                <a:schemeClr val="tx1"/>
              </a:solidFill>
              <a:effectLst/>
              <a:latin typeface="Franklin Gothic Book" panose="020B05030201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, en las jornadas de vacunación. </a:t>
          </a:r>
          <a:endParaRPr lang="es-MX" sz="1400" dirty="0">
            <a:solidFill>
              <a:schemeClr val="tx1"/>
            </a:solidFill>
          </a:endParaRPr>
        </a:p>
      </dgm:t>
    </dgm:pt>
    <dgm:pt modelId="{208E8359-EFCE-4E69-9560-B583458BF675}" type="parTrans" cxnId="{34DF8D16-FE04-4175-8F22-77FDA142D0AA}">
      <dgm:prSet/>
      <dgm:spPr/>
      <dgm:t>
        <a:bodyPr/>
        <a:lstStyle/>
        <a:p>
          <a:endParaRPr lang="es-MX"/>
        </a:p>
      </dgm:t>
    </dgm:pt>
    <dgm:pt modelId="{4420D1D2-2FA3-4518-BC66-937D294ED238}" type="sibTrans" cxnId="{34DF8D16-FE04-4175-8F22-77FDA142D0AA}">
      <dgm:prSet/>
      <dgm:spPr/>
      <dgm:t>
        <a:bodyPr/>
        <a:lstStyle/>
        <a:p>
          <a:endParaRPr lang="es-MX"/>
        </a:p>
      </dgm:t>
    </dgm:pt>
    <dgm:pt modelId="{74A2311E-FA2B-4300-89D6-DB8A5949FD37}" type="pres">
      <dgm:prSet presAssocID="{497ECECA-3D35-4EA7-9148-91DA18361016}" presName="Name0" presStyleCnt="0">
        <dgm:presLayoutVars>
          <dgm:dir/>
          <dgm:resizeHandles val="exact"/>
        </dgm:presLayoutVars>
      </dgm:prSet>
      <dgm:spPr/>
    </dgm:pt>
    <dgm:pt modelId="{73D30340-4F57-4460-AE4A-2AB8546600B5}" type="pres">
      <dgm:prSet presAssocID="{497ECECA-3D35-4EA7-9148-91DA18361016}" presName="fgShape" presStyleLbl="fgShp" presStyleIdx="0" presStyleCnt="1"/>
      <dgm:spPr/>
    </dgm:pt>
    <dgm:pt modelId="{BD16816C-61A6-41BD-9410-01CD29FD59AB}" type="pres">
      <dgm:prSet presAssocID="{497ECECA-3D35-4EA7-9148-91DA18361016}" presName="linComp" presStyleCnt="0"/>
      <dgm:spPr/>
    </dgm:pt>
    <dgm:pt modelId="{28DE4AC9-C0AB-47EE-9822-CE804D479B27}" type="pres">
      <dgm:prSet presAssocID="{200A5DD9-D350-4C90-A78A-D18BD99DB24D}" presName="compNode" presStyleCnt="0"/>
      <dgm:spPr/>
    </dgm:pt>
    <dgm:pt modelId="{2180092A-BBB7-45EE-AEFD-F94E649F227B}" type="pres">
      <dgm:prSet presAssocID="{200A5DD9-D350-4C90-A78A-D18BD99DB24D}" presName="bkgdShape" presStyleLbl="node1" presStyleIdx="0" presStyleCnt="1" custLinFactNeighborX="1946" custLinFactNeighborY="-9576"/>
      <dgm:spPr/>
    </dgm:pt>
    <dgm:pt modelId="{16B8C320-889B-4CFF-BF35-AA6FC8534858}" type="pres">
      <dgm:prSet presAssocID="{200A5DD9-D350-4C90-A78A-D18BD99DB24D}" presName="nodeTx" presStyleLbl="node1" presStyleIdx="0" presStyleCnt="1">
        <dgm:presLayoutVars>
          <dgm:bulletEnabled val="1"/>
        </dgm:presLayoutVars>
      </dgm:prSet>
      <dgm:spPr/>
    </dgm:pt>
    <dgm:pt modelId="{B27B68C1-9C62-4741-8E42-AD12658154E6}" type="pres">
      <dgm:prSet presAssocID="{200A5DD9-D350-4C90-A78A-D18BD99DB24D}" presName="invisiNode" presStyleLbl="node1" presStyleIdx="0" presStyleCnt="1"/>
      <dgm:spPr/>
    </dgm:pt>
    <dgm:pt modelId="{AD420BF2-F233-4463-9305-116637B75959}" type="pres">
      <dgm:prSet presAssocID="{200A5DD9-D350-4C90-A78A-D18BD99DB24D}" presName="imagNode" presStyleLbl="fgImgPlace1" presStyleIdx="0" presStyleCnt="1"/>
      <dgm:spPr/>
    </dgm:pt>
  </dgm:ptLst>
  <dgm:cxnLst>
    <dgm:cxn modelId="{34DF8D16-FE04-4175-8F22-77FDA142D0AA}" srcId="{497ECECA-3D35-4EA7-9148-91DA18361016}" destId="{200A5DD9-D350-4C90-A78A-D18BD99DB24D}" srcOrd="0" destOrd="0" parTransId="{208E8359-EFCE-4E69-9560-B583458BF675}" sibTransId="{4420D1D2-2FA3-4518-BC66-937D294ED238}"/>
    <dgm:cxn modelId="{E83CA947-EE49-4123-98AD-0226DA2488E2}" type="presOf" srcId="{497ECECA-3D35-4EA7-9148-91DA18361016}" destId="{74A2311E-FA2B-4300-89D6-DB8A5949FD37}" srcOrd="0" destOrd="0" presId="urn:microsoft.com/office/officeart/2005/8/layout/hList7"/>
    <dgm:cxn modelId="{E92FBA71-93E8-4E6E-964D-E38A40222E5C}" type="presOf" srcId="{200A5DD9-D350-4C90-A78A-D18BD99DB24D}" destId="{2180092A-BBB7-45EE-AEFD-F94E649F227B}" srcOrd="0" destOrd="0" presId="urn:microsoft.com/office/officeart/2005/8/layout/hList7"/>
    <dgm:cxn modelId="{DA6BF57B-9352-4679-AECB-62495440AB70}" type="presOf" srcId="{200A5DD9-D350-4C90-A78A-D18BD99DB24D}" destId="{16B8C320-889B-4CFF-BF35-AA6FC8534858}" srcOrd="1" destOrd="0" presId="urn:microsoft.com/office/officeart/2005/8/layout/hList7"/>
    <dgm:cxn modelId="{8CCF10BC-1478-4093-BB38-6F761130D0F6}" type="presParOf" srcId="{74A2311E-FA2B-4300-89D6-DB8A5949FD37}" destId="{73D30340-4F57-4460-AE4A-2AB8546600B5}" srcOrd="0" destOrd="0" presId="urn:microsoft.com/office/officeart/2005/8/layout/hList7"/>
    <dgm:cxn modelId="{DB43397F-3DE5-4011-87F2-4F0D3B8486C0}" type="presParOf" srcId="{74A2311E-FA2B-4300-89D6-DB8A5949FD37}" destId="{BD16816C-61A6-41BD-9410-01CD29FD59AB}" srcOrd="1" destOrd="0" presId="urn:microsoft.com/office/officeart/2005/8/layout/hList7"/>
    <dgm:cxn modelId="{18A0C578-99B7-4A56-AA59-6AC435C37E06}" type="presParOf" srcId="{BD16816C-61A6-41BD-9410-01CD29FD59AB}" destId="{28DE4AC9-C0AB-47EE-9822-CE804D479B27}" srcOrd="0" destOrd="0" presId="urn:microsoft.com/office/officeart/2005/8/layout/hList7"/>
    <dgm:cxn modelId="{7E064D67-6839-4C56-8E68-613AC074361B}" type="presParOf" srcId="{28DE4AC9-C0AB-47EE-9822-CE804D479B27}" destId="{2180092A-BBB7-45EE-AEFD-F94E649F227B}" srcOrd="0" destOrd="0" presId="urn:microsoft.com/office/officeart/2005/8/layout/hList7"/>
    <dgm:cxn modelId="{633CD287-F264-4AC4-86AB-E95C398EC8FB}" type="presParOf" srcId="{28DE4AC9-C0AB-47EE-9822-CE804D479B27}" destId="{16B8C320-889B-4CFF-BF35-AA6FC8534858}" srcOrd="1" destOrd="0" presId="urn:microsoft.com/office/officeart/2005/8/layout/hList7"/>
    <dgm:cxn modelId="{40017219-2FDE-449A-A191-C1E5AC3AB482}" type="presParOf" srcId="{28DE4AC9-C0AB-47EE-9822-CE804D479B27}" destId="{B27B68C1-9C62-4741-8E42-AD12658154E6}" srcOrd="2" destOrd="0" presId="urn:microsoft.com/office/officeart/2005/8/layout/hList7"/>
    <dgm:cxn modelId="{81BF87F8-DD0C-4EAB-AA93-3B2D7ADB02DA}" type="presParOf" srcId="{28DE4AC9-C0AB-47EE-9822-CE804D479B27}" destId="{AD420BF2-F233-4463-9305-116637B75959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97ECECA-3D35-4EA7-9148-91DA18361016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200A5DD9-D350-4C90-A78A-D18BD99DB24D}">
      <dgm:prSet phldrT="[Texto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s-ES" sz="1400" dirty="0">
              <a:solidFill>
                <a:schemeClr val="tx1"/>
              </a:solidFill>
              <a:effectLst/>
              <a:latin typeface="Franklin Gothic Book" panose="020B05030201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se apoyó a la Dirección de</a:t>
          </a:r>
          <a:r>
            <a:rPr lang="es-ES" sz="1400" b="1" dirty="0">
              <a:solidFill>
                <a:schemeClr val="tx1"/>
              </a:solidFill>
              <a:effectLst/>
              <a:latin typeface="Franklin Gothic Book" panose="020B05030201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SAPAF</a:t>
          </a:r>
          <a:r>
            <a:rPr lang="es-ES" sz="1400" dirty="0">
              <a:solidFill>
                <a:schemeClr val="tx1"/>
              </a:solidFill>
              <a:effectLst/>
              <a:latin typeface="Franklin Gothic Book" panose="020B05030201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, en apoyar a personas a la contratación de servicios de Agua Potable. </a:t>
          </a:r>
          <a:endParaRPr lang="es-MX" sz="1400" dirty="0">
            <a:solidFill>
              <a:schemeClr val="tx1"/>
            </a:solidFill>
          </a:endParaRPr>
        </a:p>
      </dgm:t>
    </dgm:pt>
    <dgm:pt modelId="{208E8359-EFCE-4E69-9560-B583458BF675}" type="parTrans" cxnId="{34DF8D16-FE04-4175-8F22-77FDA142D0AA}">
      <dgm:prSet/>
      <dgm:spPr/>
      <dgm:t>
        <a:bodyPr/>
        <a:lstStyle/>
        <a:p>
          <a:endParaRPr lang="es-MX"/>
        </a:p>
      </dgm:t>
    </dgm:pt>
    <dgm:pt modelId="{4420D1D2-2FA3-4518-BC66-937D294ED238}" type="sibTrans" cxnId="{34DF8D16-FE04-4175-8F22-77FDA142D0AA}">
      <dgm:prSet/>
      <dgm:spPr/>
      <dgm:t>
        <a:bodyPr/>
        <a:lstStyle/>
        <a:p>
          <a:endParaRPr lang="es-MX"/>
        </a:p>
      </dgm:t>
    </dgm:pt>
    <dgm:pt modelId="{74A2311E-FA2B-4300-89D6-DB8A5949FD37}" type="pres">
      <dgm:prSet presAssocID="{497ECECA-3D35-4EA7-9148-91DA18361016}" presName="Name0" presStyleCnt="0">
        <dgm:presLayoutVars>
          <dgm:dir/>
          <dgm:resizeHandles val="exact"/>
        </dgm:presLayoutVars>
      </dgm:prSet>
      <dgm:spPr/>
    </dgm:pt>
    <dgm:pt modelId="{73D30340-4F57-4460-AE4A-2AB8546600B5}" type="pres">
      <dgm:prSet presAssocID="{497ECECA-3D35-4EA7-9148-91DA18361016}" presName="fgShape" presStyleLbl="fgShp" presStyleIdx="0" presStyleCnt="1"/>
      <dgm:spPr/>
    </dgm:pt>
    <dgm:pt modelId="{BD16816C-61A6-41BD-9410-01CD29FD59AB}" type="pres">
      <dgm:prSet presAssocID="{497ECECA-3D35-4EA7-9148-91DA18361016}" presName="linComp" presStyleCnt="0"/>
      <dgm:spPr/>
    </dgm:pt>
    <dgm:pt modelId="{28DE4AC9-C0AB-47EE-9822-CE804D479B27}" type="pres">
      <dgm:prSet presAssocID="{200A5DD9-D350-4C90-A78A-D18BD99DB24D}" presName="compNode" presStyleCnt="0"/>
      <dgm:spPr/>
    </dgm:pt>
    <dgm:pt modelId="{2180092A-BBB7-45EE-AEFD-F94E649F227B}" type="pres">
      <dgm:prSet presAssocID="{200A5DD9-D350-4C90-A78A-D18BD99DB24D}" presName="bkgdShape" presStyleLbl="node1" presStyleIdx="0" presStyleCnt="1" custLinFactNeighborX="-4254" custLinFactNeighborY="-21074"/>
      <dgm:spPr/>
    </dgm:pt>
    <dgm:pt modelId="{16B8C320-889B-4CFF-BF35-AA6FC8534858}" type="pres">
      <dgm:prSet presAssocID="{200A5DD9-D350-4C90-A78A-D18BD99DB24D}" presName="nodeTx" presStyleLbl="node1" presStyleIdx="0" presStyleCnt="1">
        <dgm:presLayoutVars>
          <dgm:bulletEnabled val="1"/>
        </dgm:presLayoutVars>
      </dgm:prSet>
      <dgm:spPr/>
    </dgm:pt>
    <dgm:pt modelId="{B27B68C1-9C62-4741-8E42-AD12658154E6}" type="pres">
      <dgm:prSet presAssocID="{200A5DD9-D350-4C90-A78A-D18BD99DB24D}" presName="invisiNode" presStyleLbl="node1" presStyleIdx="0" presStyleCnt="1"/>
      <dgm:spPr/>
    </dgm:pt>
    <dgm:pt modelId="{AD420BF2-F233-4463-9305-116637B75959}" type="pres">
      <dgm:prSet presAssocID="{200A5DD9-D350-4C90-A78A-D18BD99DB24D}" presName="imagNode" presStyleLbl="fgImgPlace1" presStyleIdx="0" presStyleCnt="1" custScaleX="98386" custScaleY="94500"/>
      <dgm:spPr/>
    </dgm:pt>
  </dgm:ptLst>
  <dgm:cxnLst>
    <dgm:cxn modelId="{34DF8D16-FE04-4175-8F22-77FDA142D0AA}" srcId="{497ECECA-3D35-4EA7-9148-91DA18361016}" destId="{200A5DD9-D350-4C90-A78A-D18BD99DB24D}" srcOrd="0" destOrd="0" parTransId="{208E8359-EFCE-4E69-9560-B583458BF675}" sibTransId="{4420D1D2-2FA3-4518-BC66-937D294ED238}"/>
    <dgm:cxn modelId="{E83CA947-EE49-4123-98AD-0226DA2488E2}" type="presOf" srcId="{497ECECA-3D35-4EA7-9148-91DA18361016}" destId="{74A2311E-FA2B-4300-89D6-DB8A5949FD37}" srcOrd="0" destOrd="0" presId="urn:microsoft.com/office/officeart/2005/8/layout/hList7"/>
    <dgm:cxn modelId="{E92FBA71-93E8-4E6E-964D-E38A40222E5C}" type="presOf" srcId="{200A5DD9-D350-4C90-A78A-D18BD99DB24D}" destId="{2180092A-BBB7-45EE-AEFD-F94E649F227B}" srcOrd="0" destOrd="0" presId="urn:microsoft.com/office/officeart/2005/8/layout/hList7"/>
    <dgm:cxn modelId="{DA6BF57B-9352-4679-AECB-62495440AB70}" type="presOf" srcId="{200A5DD9-D350-4C90-A78A-D18BD99DB24D}" destId="{16B8C320-889B-4CFF-BF35-AA6FC8534858}" srcOrd="1" destOrd="0" presId="urn:microsoft.com/office/officeart/2005/8/layout/hList7"/>
    <dgm:cxn modelId="{8CCF10BC-1478-4093-BB38-6F761130D0F6}" type="presParOf" srcId="{74A2311E-FA2B-4300-89D6-DB8A5949FD37}" destId="{73D30340-4F57-4460-AE4A-2AB8546600B5}" srcOrd="0" destOrd="0" presId="urn:microsoft.com/office/officeart/2005/8/layout/hList7"/>
    <dgm:cxn modelId="{DB43397F-3DE5-4011-87F2-4F0D3B8486C0}" type="presParOf" srcId="{74A2311E-FA2B-4300-89D6-DB8A5949FD37}" destId="{BD16816C-61A6-41BD-9410-01CD29FD59AB}" srcOrd="1" destOrd="0" presId="urn:microsoft.com/office/officeart/2005/8/layout/hList7"/>
    <dgm:cxn modelId="{18A0C578-99B7-4A56-AA59-6AC435C37E06}" type="presParOf" srcId="{BD16816C-61A6-41BD-9410-01CD29FD59AB}" destId="{28DE4AC9-C0AB-47EE-9822-CE804D479B27}" srcOrd="0" destOrd="0" presId="urn:microsoft.com/office/officeart/2005/8/layout/hList7"/>
    <dgm:cxn modelId="{7E064D67-6839-4C56-8E68-613AC074361B}" type="presParOf" srcId="{28DE4AC9-C0AB-47EE-9822-CE804D479B27}" destId="{2180092A-BBB7-45EE-AEFD-F94E649F227B}" srcOrd="0" destOrd="0" presId="urn:microsoft.com/office/officeart/2005/8/layout/hList7"/>
    <dgm:cxn modelId="{633CD287-F264-4AC4-86AB-E95C398EC8FB}" type="presParOf" srcId="{28DE4AC9-C0AB-47EE-9822-CE804D479B27}" destId="{16B8C320-889B-4CFF-BF35-AA6FC8534858}" srcOrd="1" destOrd="0" presId="urn:microsoft.com/office/officeart/2005/8/layout/hList7"/>
    <dgm:cxn modelId="{40017219-2FDE-449A-A191-C1E5AC3AB482}" type="presParOf" srcId="{28DE4AC9-C0AB-47EE-9822-CE804D479B27}" destId="{B27B68C1-9C62-4741-8E42-AD12658154E6}" srcOrd="2" destOrd="0" presId="urn:microsoft.com/office/officeart/2005/8/layout/hList7"/>
    <dgm:cxn modelId="{81BF87F8-DD0C-4EAB-AA93-3B2D7ADB02DA}" type="presParOf" srcId="{28DE4AC9-C0AB-47EE-9822-CE804D479B27}" destId="{AD420BF2-F233-4463-9305-116637B75959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E753A0-6579-490E-A96C-B5F1DCB1F074}">
      <dsp:nvSpPr>
        <dsp:cNvPr id="0" name=""/>
        <dsp:cNvSpPr/>
      </dsp:nvSpPr>
      <dsp:spPr>
        <a:xfrm>
          <a:off x="0" y="0"/>
          <a:ext cx="7938052" cy="4759034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solidFill>
                <a:schemeClr val="tx1"/>
              </a:solidFill>
              <a:effectLst/>
              <a:latin typeface="Franklin Gothic Book" panose="020B05030201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se apoyó a la Dirección de </a:t>
          </a:r>
          <a:r>
            <a:rPr lang="es-ES" sz="1400" b="1" kern="1200" dirty="0">
              <a:solidFill>
                <a:schemeClr val="tx1"/>
              </a:solidFill>
              <a:effectLst/>
              <a:latin typeface="Franklin Gothic Book" panose="020B05030201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impuestos inmobiliarios y catastro</a:t>
          </a:r>
          <a:r>
            <a:rPr lang="es-ES" sz="1400" kern="1200" dirty="0">
              <a:solidFill>
                <a:schemeClr val="tx1"/>
              </a:solidFill>
              <a:effectLst/>
              <a:latin typeface="Franklin Gothic Book" panose="020B05030201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, a la creación de nuevas cuentas prediales y a la recaudación de las mismas. </a:t>
          </a:r>
          <a:endParaRPr lang="es-MX" sz="1400" kern="1200" dirty="0">
            <a:solidFill>
              <a:schemeClr val="tx1"/>
            </a:solidFill>
          </a:endParaRPr>
        </a:p>
      </dsp:txBody>
      <dsp:txXfrm>
        <a:off x="0" y="1903613"/>
        <a:ext cx="7938052" cy="1903613"/>
      </dsp:txXfrm>
    </dsp:sp>
    <dsp:sp modelId="{F0BF8E77-1577-4286-9063-F0117A5CE75F}">
      <dsp:nvSpPr>
        <dsp:cNvPr id="0" name=""/>
        <dsp:cNvSpPr/>
      </dsp:nvSpPr>
      <dsp:spPr>
        <a:xfrm>
          <a:off x="3177772" y="285542"/>
          <a:ext cx="1584758" cy="1584758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D30340-4F57-4460-AE4A-2AB8546600B5}">
      <dsp:nvSpPr>
        <dsp:cNvPr id="0" name=""/>
        <dsp:cNvSpPr/>
      </dsp:nvSpPr>
      <dsp:spPr>
        <a:xfrm>
          <a:off x="317522" y="3807227"/>
          <a:ext cx="7303007" cy="713855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80092A-BBB7-45EE-AEFD-F94E649F227B}">
      <dsp:nvSpPr>
        <dsp:cNvPr id="0" name=""/>
        <dsp:cNvSpPr/>
      </dsp:nvSpPr>
      <dsp:spPr>
        <a:xfrm>
          <a:off x="0" y="0"/>
          <a:ext cx="7938052" cy="4759034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solidFill>
                <a:schemeClr val="tx1"/>
              </a:solidFill>
              <a:effectLst/>
              <a:latin typeface="Franklin Gothic Book" panose="020B05030201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se apoyó a la Dirección de </a:t>
          </a:r>
          <a:r>
            <a:rPr lang="es-ES" sz="1400" b="1" kern="1200" dirty="0">
              <a:solidFill>
                <a:schemeClr val="tx1"/>
              </a:solidFill>
              <a:effectLst/>
              <a:latin typeface="Franklin Gothic Book" panose="020B05030201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Salud Municipal</a:t>
          </a:r>
          <a:r>
            <a:rPr lang="es-ES" sz="1400" kern="1200" dirty="0">
              <a:solidFill>
                <a:schemeClr val="tx1"/>
              </a:solidFill>
              <a:effectLst/>
              <a:latin typeface="Franklin Gothic Book" panose="020B05030201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, en la entrega de 100 Kits de limpieza y sanitización, misma que se entregó a los comercios</a:t>
          </a:r>
          <a:endParaRPr lang="es-MX" sz="1400" kern="1200" dirty="0">
            <a:solidFill>
              <a:schemeClr val="tx1"/>
            </a:solidFill>
          </a:endParaRPr>
        </a:p>
      </dsp:txBody>
      <dsp:txXfrm>
        <a:off x="0" y="1903613"/>
        <a:ext cx="7938052" cy="1903613"/>
      </dsp:txXfrm>
    </dsp:sp>
    <dsp:sp modelId="{AD420BF2-F233-4463-9305-116637B75959}">
      <dsp:nvSpPr>
        <dsp:cNvPr id="0" name=""/>
        <dsp:cNvSpPr/>
      </dsp:nvSpPr>
      <dsp:spPr>
        <a:xfrm>
          <a:off x="3176646" y="285542"/>
          <a:ext cx="1584758" cy="1584758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D30340-4F57-4460-AE4A-2AB8546600B5}">
      <dsp:nvSpPr>
        <dsp:cNvPr id="0" name=""/>
        <dsp:cNvSpPr/>
      </dsp:nvSpPr>
      <dsp:spPr>
        <a:xfrm>
          <a:off x="317522" y="3807227"/>
          <a:ext cx="7303007" cy="713855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80092A-BBB7-45EE-AEFD-F94E649F227B}">
      <dsp:nvSpPr>
        <dsp:cNvPr id="0" name=""/>
        <dsp:cNvSpPr/>
      </dsp:nvSpPr>
      <dsp:spPr>
        <a:xfrm>
          <a:off x="0" y="0"/>
          <a:ext cx="6899475" cy="4244161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solidFill>
                <a:schemeClr val="tx1"/>
              </a:solidFill>
              <a:effectLst/>
              <a:latin typeface="Franklin Gothic Book" panose="020B05030201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se apoyó a la Dirección de </a:t>
          </a:r>
          <a:r>
            <a:rPr lang="es-ES" sz="1400" b="1" kern="1200" dirty="0">
              <a:solidFill>
                <a:schemeClr val="tx1"/>
              </a:solidFill>
              <a:effectLst/>
              <a:latin typeface="Franklin Gothic Book" panose="020B05030201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Salud Municipal</a:t>
          </a:r>
          <a:r>
            <a:rPr lang="es-ES" sz="1400" kern="1200" dirty="0">
              <a:solidFill>
                <a:schemeClr val="tx1"/>
              </a:solidFill>
              <a:effectLst/>
              <a:latin typeface="Franklin Gothic Book" panose="020B05030201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, en las jornadas de vacunación. </a:t>
          </a:r>
          <a:endParaRPr lang="es-MX" sz="1400" kern="1200" dirty="0">
            <a:solidFill>
              <a:schemeClr val="tx1"/>
            </a:solidFill>
          </a:endParaRPr>
        </a:p>
      </dsp:txBody>
      <dsp:txXfrm>
        <a:off x="0" y="1697664"/>
        <a:ext cx="6899475" cy="1697664"/>
      </dsp:txXfrm>
    </dsp:sp>
    <dsp:sp modelId="{AD420BF2-F233-4463-9305-116637B75959}">
      <dsp:nvSpPr>
        <dsp:cNvPr id="0" name=""/>
        <dsp:cNvSpPr/>
      </dsp:nvSpPr>
      <dsp:spPr>
        <a:xfrm>
          <a:off x="2743084" y="254649"/>
          <a:ext cx="1413305" cy="1413305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D30340-4F57-4460-AE4A-2AB8546600B5}">
      <dsp:nvSpPr>
        <dsp:cNvPr id="0" name=""/>
        <dsp:cNvSpPr/>
      </dsp:nvSpPr>
      <dsp:spPr>
        <a:xfrm>
          <a:off x="275979" y="3395328"/>
          <a:ext cx="6347517" cy="636624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80092A-BBB7-45EE-AEFD-F94E649F227B}">
      <dsp:nvSpPr>
        <dsp:cNvPr id="0" name=""/>
        <dsp:cNvSpPr/>
      </dsp:nvSpPr>
      <dsp:spPr>
        <a:xfrm>
          <a:off x="0" y="0"/>
          <a:ext cx="6899475" cy="4244161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solidFill>
                <a:schemeClr val="tx1"/>
              </a:solidFill>
              <a:effectLst/>
              <a:latin typeface="Franklin Gothic Book" panose="020B05030201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se apoyó a la Dirección de</a:t>
          </a:r>
          <a:r>
            <a:rPr lang="es-ES" sz="1400" b="1" kern="1200" dirty="0">
              <a:solidFill>
                <a:schemeClr val="tx1"/>
              </a:solidFill>
              <a:effectLst/>
              <a:latin typeface="Franklin Gothic Book" panose="020B05030201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SAPAF</a:t>
          </a:r>
          <a:r>
            <a:rPr lang="es-ES" sz="1400" kern="1200" dirty="0">
              <a:solidFill>
                <a:schemeClr val="tx1"/>
              </a:solidFill>
              <a:effectLst/>
              <a:latin typeface="Franklin Gothic Book" panose="020B05030201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, en apoyar a personas a la contratación de servicios de Agua Potable. </a:t>
          </a:r>
          <a:endParaRPr lang="es-MX" sz="1400" kern="1200" dirty="0">
            <a:solidFill>
              <a:schemeClr val="tx1"/>
            </a:solidFill>
          </a:endParaRPr>
        </a:p>
      </dsp:txBody>
      <dsp:txXfrm>
        <a:off x="0" y="1697664"/>
        <a:ext cx="6899475" cy="1697664"/>
      </dsp:txXfrm>
    </dsp:sp>
    <dsp:sp modelId="{AD420BF2-F233-4463-9305-116637B75959}">
      <dsp:nvSpPr>
        <dsp:cNvPr id="0" name=""/>
        <dsp:cNvSpPr/>
      </dsp:nvSpPr>
      <dsp:spPr>
        <a:xfrm>
          <a:off x="2754490" y="293515"/>
          <a:ext cx="1390494" cy="1335573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D30340-4F57-4460-AE4A-2AB8546600B5}">
      <dsp:nvSpPr>
        <dsp:cNvPr id="0" name=""/>
        <dsp:cNvSpPr/>
      </dsp:nvSpPr>
      <dsp:spPr>
        <a:xfrm>
          <a:off x="275979" y="3395328"/>
          <a:ext cx="6347517" cy="636624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D66E8D-7FB2-414F-B1F2-A05B809043D7}" type="datetimeFigureOut">
              <a:rPr lang="es-MX" smtClean="0"/>
              <a:t>04/10/2021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8975" y="4822825"/>
            <a:ext cx="5510213" cy="3944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02075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9296A4-1468-47BE-8FB2-51786743087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08051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10/4/2021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10/4/2021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10/4/2021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F81C98-C7B2-4BEA-BDB1-60AEDE5643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8138" y="1982920"/>
            <a:ext cx="8468140" cy="3962398"/>
          </a:xfrm>
        </p:spPr>
        <p:txBody>
          <a:bodyPr/>
          <a:lstStyle/>
          <a:p>
            <a:pPr algn="ctr"/>
            <a:br>
              <a:rPr lang="es-MX" sz="2800" b="1" dirty="0">
                <a:solidFill>
                  <a:schemeClr val="tx1"/>
                </a:solidFill>
                <a:latin typeface="Franklin Gothic Book" panose="020B0503020102020204" pitchFamily="34" charset="0"/>
              </a:rPr>
            </a:br>
            <a:r>
              <a:rPr lang="es-MX" sz="2800" b="1" dirty="0">
                <a:solidFill>
                  <a:schemeClr val="tx1"/>
                </a:solidFill>
                <a:latin typeface="Franklin Gothic Book" panose="020B0503020102020204" pitchFamily="34" charset="0"/>
              </a:rPr>
              <a:t>Instituto Municipal de Vivienda San Francisco del Rincón, Guanajuato</a:t>
            </a:r>
            <a:br>
              <a:rPr lang="es-MX" sz="2800" b="1" dirty="0">
                <a:solidFill>
                  <a:schemeClr val="tx1"/>
                </a:solidFill>
                <a:latin typeface="Franklin Gothic Book" panose="020B0503020102020204" pitchFamily="34" charset="0"/>
              </a:rPr>
            </a:br>
            <a:br>
              <a:rPr lang="es-MX" sz="2800" b="1" dirty="0">
                <a:solidFill>
                  <a:schemeClr val="tx1"/>
                </a:solidFill>
                <a:latin typeface="Franklin Gothic Book" panose="020B0503020102020204" pitchFamily="34" charset="0"/>
              </a:rPr>
            </a:br>
            <a:r>
              <a:rPr lang="es-MX" sz="2800" b="1" dirty="0">
                <a:solidFill>
                  <a:schemeClr val="tx1"/>
                </a:solidFill>
                <a:latin typeface="Franklin Gothic Book" panose="020B0503020102020204" pitchFamily="34" charset="0"/>
              </a:rPr>
              <a:t>Informe Anual  de Actividades</a:t>
            </a:r>
            <a:br>
              <a:rPr lang="es-MX" sz="2800" b="1" dirty="0">
                <a:solidFill>
                  <a:schemeClr val="tx1"/>
                </a:solidFill>
                <a:latin typeface="Franklin Gothic Book" panose="020B0503020102020204" pitchFamily="34" charset="0"/>
              </a:rPr>
            </a:br>
            <a:br>
              <a:rPr lang="es-MX" sz="2800" b="1" dirty="0">
                <a:solidFill>
                  <a:schemeClr val="tx1"/>
                </a:solidFill>
                <a:latin typeface="Franklin Gothic Book" panose="020B0503020102020204" pitchFamily="34" charset="0"/>
              </a:rPr>
            </a:br>
            <a:br>
              <a:rPr lang="es-MX" sz="2800" b="1" dirty="0">
                <a:solidFill>
                  <a:schemeClr val="tx1"/>
                </a:solidFill>
                <a:latin typeface="Franklin Gothic Book" panose="020B0503020102020204" pitchFamily="34" charset="0"/>
              </a:rPr>
            </a:br>
            <a:r>
              <a:rPr lang="es-MX" sz="2800" b="1" dirty="0">
                <a:solidFill>
                  <a:schemeClr val="tx1"/>
                </a:solidFill>
                <a:latin typeface="Franklin Gothic Book" panose="020B0503020102020204" pitchFamily="34" charset="0"/>
              </a:rPr>
              <a:t>Agosto 2021. </a:t>
            </a:r>
            <a:br>
              <a:rPr lang="es-MX" sz="2800" b="1" dirty="0">
                <a:solidFill>
                  <a:schemeClr val="tx1"/>
                </a:solidFill>
                <a:latin typeface="Franklin Gothic Book" panose="020B0503020102020204" pitchFamily="34" charset="0"/>
              </a:rPr>
            </a:br>
            <a:br>
              <a:rPr lang="es-MX" sz="2800" b="1" dirty="0">
                <a:solidFill>
                  <a:schemeClr val="tx1"/>
                </a:solidFill>
                <a:latin typeface="Franklin Gothic Book" panose="020B0503020102020204" pitchFamily="34" charset="0"/>
              </a:rPr>
            </a:br>
            <a:r>
              <a:rPr lang="es-MX" sz="2800" b="1" dirty="0">
                <a:solidFill>
                  <a:schemeClr val="tx1"/>
                </a:solidFill>
                <a:latin typeface="Franklin Gothic Book" panose="020B0503020102020204" pitchFamily="34" charset="0"/>
              </a:rPr>
              <a:t>Director General</a:t>
            </a:r>
            <a:br>
              <a:rPr lang="es-MX" sz="2800" b="1" dirty="0">
                <a:solidFill>
                  <a:schemeClr val="tx1"/>
                </a:solidFill>
                <a:latin typeface="Franklin Gothic Book" panose="020B0503020102020204" pitchFamily="34" charset="0"/>
              </a:rPr>
            </a:br>
            <a:r>
              <a:rPr lang="es-MX" sz="2800" b="1" dirty="0">
                <a:solidFill>
                  <a:schemeClr val="tx1"/>
                </a:solidFill>
                <a:latin typeface="Franklin Gothic Book" panose="020B0503020102020204" pitchFamily="34" charset="0"/>
              </a:rPr>
              <a:t>Lic. Amanda Apolinar Muguel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340968CE-E0A5-4676-A0FD-23B73BFF00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pic>
        <p:nvPicPr>
          <p:cNvPr id="5" name="5 Imagen">
            <a:extLst>
              <a:ext uri="{FF2B5EF4-FFF2-40B4-BE49-F238E27FC236}">
                <a16:creationId xmlns:a16="http://schemas.microsoft.com/office/drawing/2014/main" id="{75DFBC91-5EA4-4EAC-BB78-4A705A75C57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471" y="326394"/>
            <a:ext cx="2107094" cy="10518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021512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5 Imagen">
            <a:extLst>
              <a:ext uri="{FF2B5EF4-FFF2-40B4-BE49-F238E27FC236}">
                <a16:creationId xmlns:a16="http://schemas.microsoft.com/office/drawing/2014/main" id="{8CB09A4F-0CA5-4746-A79E-7999E1538C0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924" y="205530"/>
            <a:ext cx="2107094" cy="10518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C1D823BB-D150-42D5-854D-B85EB7DA145B}"/>
              </a:ext>
            </a:extLst>
          </p:cNvPr>
          <p:cNvSpPr txBox="1"/>
          <p:nvPr/>
        </p:nvSpPr>
        <p:spPr>
          <a:xfrm>
            <a:off x="391252" y="1555370"/>
            <a:ext cx="91440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dirty="0">
                <a:latin typeface="Franklin Gothic Book" panose="020B0503020102020204" pitchFamily="34" charset="0"/>
              </a:rPr>
              <a:t>Terminado  </a:t>
            </a:r>
            <a:r>
              <a:rPr lang="es-MX" sz="1400" b="1" dirty="0">
                <a:latin typeface="Franklin Gothic Book" panose="020B0503020102020204" pitchFamily="34" charset="0"/>
              </a:rPr>
              <a:t>12</a:t>
            </a:r>
            <a:r>
              <a:rPr lang="es-MX" sz="1400" dirty="0">
                <a:latin typeface="Franklin Gothic Book" panose="020B0503020102020204" pitchFamily="34" charset="0"/>
              </a:rPr>
              <a:t>  escrituras ya entregadas se dio seguridad y legalidad  jurídica  a los poseedores de lotes y/o viviendas. Resultando beneficiadas </a:t>
            </a:r>
            <a:r>
              <a:rPr lang="es-MX" sz="1400" b="1" dirty="0">
                <a:latin typeface="Franklin Gothic Book" panose="020B0503020102020204" pitchFamily="34" charset="0"/>
              </a:rPr>
              <a:t>54</a:t>
            </a:r>
            <a:r>
              <a:rPr lang="es-MX" sz="1400" dirty="0">
                <a:latin typeface="Franklin Gothic Book" panose="020B0503020102020204" pitchFamily="34" charset="0"/>
              </a:rPr>
              <a:t>   </a:t>
            </a:r>
            <a:r>
              <a:rPr lang="es-MX" sz="1400" b="1" dirty="0">
                <a:latin typeface="Franklin Gothic Book" panose="020B0503020102020204" pitchFamily="34" charset="0"/>
              </a:rPr>
              <a:t>personas.</a:t>
            </a:r>
          </a:p>
          <a:p>
            <a:pPr algn="just"/>
            <a:endParaRPr lang="es-MX" sz="1400" b="1" dirty="0">
              <a:latin typeface="Franklin Gothic Book" panose="020B0503020102020204" pitchFamily="34" charset="0"/>
            </a:endParaRPr>
          </a:p>
          <a:p>
            <a:r>
              <a:rPr lang="es-MX" sz="1400" b="1" u="sng" dirty="0">
                <a:solidFill>
                  <a:srgbClr val="002060"/>
                </a:solidFill>
                <a:latin typeface="Franklin Gothic Book" panose="020B0503020102020204" pitchFamily="34" charset="0"/>
              </a:rPr>
              <a:t>Colonias Beneficiadas: </a:t>
            </a:r>
          </a:p>
          <a:p>
            <a:r>
              <a:rPr lang="es-MX" sz="1400" b="1" dirty="0">
                <a:latin typeface="Franklin Gothic Book" panose="020B0503020102020204" pitchFamily="34" charset="0"/>
              </a:rPr>
              <a:t> </a:t>
            </a:r>
          </a:p>
          <a:p>
            <a:r>
              <a:rPr lang="es-MX" sz="1400" b="1" dirty="0">
                <a:latin typeface="Franklin Gothic Book" panose="020B0503020102020204" pitchFamily="34" charset="0"/>
              </a:rPr>
              <a:t>*Purísima Concepción</a:t>
            </a:r>
          </a:p>
          <a:p>
            <a:r>
              <a:rPr lang="es-MX" sz="1400" b="1" dirty="0">
                <a:latin typeface="Franklin Gothic Book" panose="020B0503020102020204" pitchFamily="34" charset="0"/>
              </a:rPr>
              <a:t>* Fraccionamiento San Miguel  </a:t>
            </a:r>
          </a:p>
          <a:p>
            <a:pPr algn="just"/>
            <a:endParaRPr lang="es-MX" dirty="0">
              <a:latin typeface="Franklin Gothic Book" panose="020B050302010202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0BF5B79E-F3AF-40F0-87B3-A5CA456230BD}"/>
              </a:ext>
            </a:extLst>
          </p:cNvPr>
          <p:cNvSpPr txBox="1"/>
          <p:nvPr/>
        </p:nvSpPr>
        <p:spPr>
          <a:xfrm>
            <a:off x="2711077" y="760748"/>
            <a:ext cx="610262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2800" b="1" u="sng" dirty="0">
                <a:latin typeface="Franklin Gothic Book" panose="020B0503020102020204" pitchFamily="34" charset="0"/>
              </a:rPr>
              <a:t>Escrituras terminadas</a:t>
            </a:r>
          </a:p>
        </p:txBody>
      </p:sp>
    </p:spTree>
    <p:extLst>
      <p:ext uri="{BB962C8B-B14F-4D97-AF65-F5344CB8AC3E}">
        <p14:creationId xmlns:p14="http://schemas.microsoft.com/office/powerpoint/2010/main" val="25740954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5 Imagen">
            <a:extLst>
              <a:ext uri="{FF2B5EF4-FFF2-40B4-BE49-F238E27FC236}">
                <a16:creationId xmlns:a16="http://schemas.microsoft.com/office/drawing/2014/main" id="{8CB09A4F-0CA5-4746-A79E-7999E1538C0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924" y="205530"/>
            <a:ext cx="2107094" cy="10518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4207B5A6-706E-42D2-91D8-9A84842A7A7D}"/>
              </a:ext>
            </a:extLst>
          </p:cNvPr>
          <p:cNvSpPr txBox="1"/>
          <p:nvPr/>
        </p:nvSpPr>
        <p:spPr>
          <a:xfrm>
            <a:off x="747628" y="1735843"/>
            <a:ext cx="8417201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>
                <a:latin typeface="Franklin Gothic Book" panose="020B0503020102020204" pitchFamily="34" charset="0"/>
              </a:rPr>
              <a:t>    </a:t>
            </a:r>
            <a:endParaRPr lang="es-MX" sz="3600" b="1" u="sng" dirty="0">
              <a:solidFill>
                <a:schemeClr val="accent5">
                  <a:lumMod val="75000"/>
                </a:schemeClr>
              </a:solidFill>
              <a:latin typeface="Franklin Gothic Book" panose="020B0503020102020204" pitchFamily="34" charset="0"/>
            </a:endParaRPr>
          </a:p>
          <a:p>
            <a:pPr algn="ctr"/>
            <a:endParaRPr lang="es-MX" b="1" u="sng" dirty="0">
              <a:solidFill>
                <a:schemeClr val="accent5">
                  <a:lumMod val="75000"/>
                </a:schemeClr>
              </a:solidFill>
              <a:latin typeface="Franklin Gothic Book" panose="020B0503020102020204" pitchFamily="34" charset="0"/>
            </a:endParaRPr>
          </a:p>
          <a:p>
            <a:pPr algn="ctr"/>
            <a:r>
              <a:rPr lang="es-MX" sz="2800" b="1" u="sng" dirty="0">
                <a:solidFill>
                  <a:schemeClr val="accent2">
                    <a:lumMod val="75000"/>
                  </a:schemeClr>
                </a:solidFill>
                <a:latin typeface="Franklin Gothic Book" panose="020B0503020102020204" pitchFamily="34" charset="0"/>
              </a:rPr>
              <a:t>Acciones realizadas</a:t>
            </a:r>
          </a:p>
        </p:txBody>
      </p:sp>
    </p:spTree>
    <p:extLst>
      <p:ext uri="{BB962C8B-B14F-4D97-AF65-F5344CB8AC3E}">
        <p14:creationId xmlns:p14="http://schemas.microsoft.com/office/powerpoint/2010/main" val="30437312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5 Imagen">
            <a:extLst>
              <a:ext uri="{FF2B5EF4-FFF2-40B4-BE49-F238E27FC236}">
                <a16:creationId xmlns:a16="http://schemas.microsoft.com/office/drawing/2014/main" id="{8CB09A4F-0CA5-4746-A79E-7999E1538C0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924" y="205530"/>
            <a:ext cx="2107094" cy="10518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4207B5A6-706E-42D2-91D8-9A84842A7A7D}"/>
              </a:ext>
            </a:extLst>
          </p:cNvPr>
          <p:cNvSpPr txBox="1"/>
          <p:nvPr/>
        </p:nvSpPr>
        <p:spPr>
          <a:xfrm>
            <a:off x="1294364" y="633800"/>
            <a:ext cx="84172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>
                <a:latin typeface="Franklin Gothic Book" panose="020B0503020102020204" pitchFamily="34" charset="0"/>
              </a:rPr>
              <a:t>    </a:t>
            </a:r>
            <a:endParaRPr lang="es-MX" sz="3600" b="1" u="sng" dirty="0">
              <a:solidFill>
                <a:schemeClr val="accent5">
                  <a:lumMod val="75000"/>
                </a:schemeClr>
              </a:solidFill>
              <a:latin typeface="Franklin Gothic Book" panose="020B0503020102020204" pitchFamily="34" charset="0"/>
            </a:endParaRPr>
          </a:p>
          <a:p>
            <a:pPr algn="ctr"/>
            <a:r>
              <a:rPr lang="es-MX" b="1" u="sng" dirty="0">
                <a:latin typeface="Franklin Gothic Book" panose="020B0503020102020204" pitchFamily="34" charset="0"/>
              </a:rPr>
              <a:t>Acciones realizadas en oficina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5EA9D81-F2EE-4CB9-9F30-6CE7634FFB9B}"/>
              </a:ext>
            </a:extLst>
          </p:cNvPr>
          <p:cNvSpPr txBox="1"/>
          <p:nvPr/>
        </p:nvSpPr>
        <p:spPr>
          <a:xfrm>
            <a:off x="809080" y="1985400"/>
            <a:ext cx="90782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dirty="0">
                <a:latin typeface="Franklin Gothic Book" panose="020B0503020102020204" pitchFamily="34" charset="0"/>
              </a:rPr>
              <a:t>Se creo 1 bases de datos; Que contiene toda  la información de los predios propiedad del IMUVI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B661D91E-071D-46B8-AE83-625B8F00106A}"/>
              </a:ext>
            </a:extLst>
          </p:cNvPr>
          <p:cNvPicPr/>
          <p:nvPr/>
        </p:nvPicPr>
        <p:blipFill rotWithShape="1">
          <a:blip r:embed="rId3"/>
          <a:srcRect l="1528" t="33518" r="15747" b="55258"/>
          <a:stretch/>
        </p:blipFill>
        <p:spPr bwMode="auto">
          <a:xfrm>
            <a:off x="1625815" y="2941609"/>
            <a:ext cx="7216260" cy="4873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732960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5 Imagen">
            <a:extLst>
              <a:ext uri="{FF2B5EF4-FFF2-40B4-BE49-F238E27FC236}">
                <a16:creationId xmlns:a16="http://schemas.microsoft.com/office/drawing/2014/main" id="{8CB09A4F-0CA5-4746-A79E-7999E1538C0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924" y="205530"/>
            <a:ext cx="2107094" cy="10518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4207B5A6-706E-42D2-91D8-9A84842A7A7D}"/>
              </a:ext>
            </a:extLst>
          </p:cNvPr>
          <p:cNvSpPr txBox="1"/>
          <p:nvPr/>
        </p:nvSpPr>
        <p:spPr>
          <a:xfrm>
            <a:off x="1294364" y="633800"/>
            <a:ext cx="84172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>
                <a:latin typeface="Franklin Gothic Book" panose="020B0503020102020204" pitchFamily="34" charset="0"/>
              </a:rPr>
              <a:t>    </a:t>
            </a:r>
            <a:endParaRPr lang="es-MX" sz="3600" b="1" u="sng" dirty="0">
              <a:solidFill>
                <a:schemeClr val="accent5">
                  <a:lumMod val="75000"/>
                </a:schemeClr>
              </a:solidFill>
              <a:latin typeface="Franklin Gothic Book" panose="020B0503020102020204" pitchFamily="34" charset="0"/>
            </a:endParaRPr>
          </a:p>
          <a:p>
            <a:pPr algn="ctr"/>
            <a:r>
              <a:rPr lang="es-MX" b="1" u="sng" dirty="0">
                <a:latin typeface="Franklin Gothic Book" panose="020B0503020102020204" pitchFamily="34" charset="0"/>
              </a:rPr>
              <a:t>Acciones realizadas en oficina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5EA9D81-F2EE-4CB9-9F30-6CE7634FFB9B}"/>
              </a:ext>
            </a:extLst>
          </p:cNvPr>
          <p:cNvSpPr txBox="1"/>
          <p:nvPr/>
        </p:nvSpPr>
        <p:spPr>
          <a:xfrm>
            <a:off x="809080" y="1985400"/>
            <a:ext cx="90782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dirty="0">
                <a:latin typeface="Franklin Gothic Book" panose="020B0503020102020204" pitchFamily="34" charset="0"/>
              </a:rPr>
              <a:t>Se creo 1 bases de datos; Que contiene la información de los expedientes que se encuentran en el archivo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6DB6E4ED-EB08-45BE-8B2A-F1E78A35F9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4256642"/>
              </p:ext>
            </p:extLst>
          </p:nvPr>
        </p:nvGraphicFramePr>
        <p:xfrm>
          <a:off x="951971" y="3105509"/>
          <a:ext cx="8596311" cy="72494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77868">
                  <a:extLst>
                    <a:ext uri="{9D8B030D-6E8A-4147-A177-3AD203B41FA5}">
                      <a16:colId xmlns:a16="http://schemas.microsoft.com/office/drawing/2014/main" val="222830513"/>
                    </a:ext>
                  </a:extLst>
                </a:gridCol>
                <a:gridCol w="3536222">
                  <a:extLst>
                    <a:ext uri="{9D8B030D-6E8A-4147-A177-3AD203B41FA5}">
                      <a16:colId xmlns:a16="http://schemas.microsoft.com/office/drawing/2014/main" val="3692259096"/>
                    </a:ext>
                  </a:extLst>
                </a:gridCol>
                <a:gridCol w="692908">
                  <a:extLst>
                    <a:ext uri="{9D8B030D-6E8A-4147-A177-3AD203B41FA5}">
                      <a16:colId xmlns:a16="http://schemas.microsoft.com/office/drawing/2014/main" val="3784486071"/>
                    </a:ext>
                  </a:extLst>
                </a:gridCol>
                <a:gridCol w="743350">
                  <a:extLst>
                    <a:ext uri="{9D8B030D-6E8A-4147-A177-3AD203B41FA5}">
                      <a16:colId xmlns:a16="http://schemas.microsoft.com/office/drawing/2014/main" val="3451011014"/>
                    </a:ext>
                  </a:extLst>
                </a:gridCol>
                <a:gridCol w="1720324">
                  <a:extLst>
                    <a:ext uri="{9D8B030D-6E8A-4147-A177-3AD203B41FA5}">
                      <a16:colId xmlns:a16="http://schemas.microsoft.com/office/drawing/2014/main" val="1284087852"/>
                    </a:ext>
                  </a:extLst>
                </a:gridCol>
                <a:gridCol w="788482">
                  <a:extLst>
                    <a:ext uri="{9D8B030D-6E8A-4147-A177-3AD203B41FA5}">
                      <a16:colId xmlns:a16="http://schemas.microsoft.com/office/drawing/2014/main" val="3918700905"/>
                    </a:ext>
                  </a:extLst>
                </a:gridCol>
                <a:gridCol w="637157">
                  <a:extLst>
                    <a:ext uri="{9D8B030D-6E8A-4147-A177-3AD203B41FA5}">
                      <a16:colId xmlns:a16="http://schemas.microsoft.com/office/drawing/2014/main" val="4148361338"/>
                    </a:ext>
                  </a:extLst>
                </a:gridCol>
              </a:tblGrid>
              <a:tr h="105942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s-MX" sz="1500" u="none" strike="noStrike" dirty="0">
                          <a:effectLst/>
                        </a:rPr>
                        <a:t>Instituto Municipal de Vivienda </a:t>
                      </a:r>
                      <a:endParaRPr lang="es-MX" sz="1500" b="1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7969" marR="7969" marT="7969" marB="0" anchor="b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7539925"/>
                  </a:ext>
                </a:extLst>
              </a:tr>
              <a:tr h="145670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s-MX" sz="1500" u="none" strike="noStrike" dirty="0">
                          <a:effectLst/>
                        </a:rPr>
                        <a:t>Relación de Expedientes contenidos en el Archivo</a:t>
                      </a:r>
                      <a:endParaRPr lang="es-MX" sz="1500" b="1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7969" marR="7969" marT="7969" marB="0" anchor="b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070931"/>
                  </a:ext>
                </a:extLst>
              </a:tr>
              <a:tr h="139049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u="none" strike="noStrike">
                          <a:effectLst/>
                        </a:rPr>
                        <a:t>No. caja</a:t>
                      </a:r>
                      <a:endParaRPr lang="es-MX" sz="800" b="1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7969" marR="7969" marT="79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u="none" strike="noStrike">
                          <a:effectLst/>
                        </a:rPr>
                        <a:t>Contenido de caja</a:t>
                      </a:r>
                      <a:endParaRPr lang="es-MX" sz="800" b="1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7969" marR="7969" marT="79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u="none" strike="noStrike">
                          <a:effectLst/>
                        </a:rPr>
                        <a:t>N. de  Expedientes. </a:t>
                      </a:r>
                      <a:endParaRPr lang="es-MX" sz="800" b="1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7969" marR="7969" marT="79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u="none" strike="noStrike">
                          <a:effectLst/>
                        </a:rPr>
                        <a:t>No. de Manzana</a:t>
                      </a:r>
                      <a:endParaRPr lang="es-MX" sz="800" b="1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7969" marR="7969" marT="79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u="none" strike="noStrike">
                          <a:effectLst/>
                        </a:rPr>
                        <a:t>LOTES NO. </a:t>
                      </a:r>
                      <a:endParaRPr lang="es-MX" sz="800" b="1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7969" marR="7969" marT="79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u="none" strike="noStrike">
                          <a:effectLst/>
                        </a:rPr>
                        <a:t>STANTERIA</a:t>
                      </a:r>
                      <a:endParaRPr lang="es-MX" sz="800" b="1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7969" marR="7969" marT="79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u="none" strike="noStrike" dirty="0">
                          <a:effectLst/>
                        </a:rPr>
                        <a:t>COLOR </a:t>
                      </a:r>
                      <a:endParaRPr lang="es-MX" sz="800" b="1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7969" marR="7969" marT="7969" marB="0" anchor="ctr"/>
                </a:tc>
                <a:extLst>
                  <a:ext uri="{0D108BD9-81ED-4DB2-BD59-A6C34878D82A}">
                    <a16:rowId xmlns:a16="http://schemas.microsoft.com/office/drawing/2014/main" val="12545275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0998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5 Imagen">
            <a:extLst>
              <a:ext uri="{FF2B5EF4-FFF2-40B4-BE49-F238E27FC236}">
                <a16:creationId xmlns:a16="http://schemas.microsoft.com/office/drawing/2014/main" id="{8CB09A4F-0CA5-4746-A79E-7999E1538C0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924" y="205530"/>
            <a:ext cx="2107094" cy="10518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4207B5A6-706E-42D2-91D8-9A84842A7A7D}"/>
              </a:ext>
            </a:extLst>
          </p:cNvPr>
          <p:cNvSpPr txBox="1"/>
          <p:nvPr/>
        </p:nvSpPr>
        <p:spPr>
          <a:xfrm>
            <a:off x="1294364" y="633800"/>
            <a:ext cx="84172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>
                <a:latin typeface="Franklin Gothic Book" panose="020B0503020102020204" pitchFamily="34" charset="0"/>
              </a:rPr>
              <a:t>    </a:t>
            </a:r>
            <a:endParaRPr lang="es-MX" sz="3600" b="1" u="sng" dirty="0">
              <a:solidFill>
                <a:schemeClr val="accent5">
                  <a:lumMod val="75000"/>
                </a:schemeClr>
              </a:solidFill>
              <a:latin typeface="Franklin Gothic Book" panose="020B0503020102020204" pitchFamily="34" charset="0"/>
            </a:endParaRPr>
          </a:p>
          <a:p>
            <a:pPr algn="ctr"/>
            <a:r>
              <a:rPr lang="es-MX" b="1" u="sng" dirty="0">
                <a:latin typeface="Franklin Gothic Book" panose="020B0503020102020204" pitchFamily="34" charset="0"/>
              </a:rPr>
              <a:t>Acciones realizadas en oficina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5EA9D81-F2EE-4CB9-9F30-6CE7634FFB9B}"/>
              </a:ext>
            </a:extLst>
          </p:cNvPr>
          <p:cNvSpPr txBox="1"/>
          <p:nvPr/>
        </p:nvSpPr>
        <p:spPr>
          <a:xfrm>
            <a:off x="809080" y="1985400"/>
            <a:ext cx="90782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dirty="0">
                <a:latin typeface="Franklin Gothic Book" panose="020B0503020102020204" pitchFamily="34" charset="0"/>
              </a:rPr>
              <a:t>Se ha dado respuesta a </a:t>
            </a:r>
            <a:r>
              <a:rPr lang="es-MX" sz="2000" b="1" dirty="0">
                <a:latin typeface="Franklin Gothic Book" panose="020B0503020102020204" pitchFamily="34" charset="0"/>
              </a:rPr>
              <a:t>135</a:t>
            </a:r>
            <a:r>
              <a:rPr lang="es-MX" sz="2000" dirty="0">
                <a:latin typeface="Franklin Gothic Book" panose="020B0503020102020204" pitchFamily="34" charset="0"/>
              </a:rPr>
              <a:t> solicitudes de orden de escrituración </a:t>
            </a:r>
          </a:p>
        </p:txBody>
      </p:sp>
    </p:spTree>
    <p:extLst>
      <p:ext uri="{BB962C8B-B14F-4D97-AF65-F5344CB8AC3E}">
        <p14:creationId xmlns:p14="http://schemas.microsoft.com/office/powerpoint/2010/main" val="4127846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5 Imagen">
            <a:extLst>
              <a:ext uri="{FF2B5EF4-FFF2-40B4-BE49-F238E27FC236}">
                <a16:creationId xmlns:a16="http://schemas.microsoft.com/office/drawing/2014/main" id="{8CB09A4F-0CA5-4746-A79E-7999E1538C0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924" y="205530"/>
            <a:ext cx="2107094" cy="10518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4207B5A6-706E-42D2-91D8-9A84842A7A7D}"/>
              </a:ext>
            </a:extLst>
          </p:cNvPr>
          <p:cNvSpPr txBox="1"/>
          <p:nvPr/>
        </p:nvSpPr>
        <p:spPr>
          <a:xfrm>
            <a:off x="2014330" y="580253"/>
            <a:ext cx="81633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MX" b="1" u="sng" dirty="0">
              <a:solidFill>
                <a:schemeClr val="accent5">
                  <a:lumMod val="75000"/>
                </a:schemeClr>
              </a:solidFill>
              <a:latin typeface="Franklin Gothic Book" panose="020B0503020102020204" pitchFamily="34" charset="0"/>
            </a:endParaRPr>
          </a:p>
          <a:p>
            <a:pPr algn="ctr"/>
            <a:r>
              <a:rPr lang="es-MX" b="1" u="sng" dirty="0">
                <a:latin typeface="Franklin Gothic Book" panose="020B0503020102020204" pitchFamily="34" charset="0"/>
              </a:rPr>
              <a:t>Levantamiento de Constancias </a:t>
            </a:r>
          </a:p>
          <a:p>
            <a:pPr algn="ctr"/>
            <a:r>
              <a:rPr lang="es-MX" b="1" u="sng" dirty="0">
                <a:latin typeface="Franklin Gothic Book" panose="020B0503020102020204" pitchFamily="34" charset="0"/>
              </a:rPr>
              <a:t>de Asentamientos Humanos 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A7127A43-B563-4298-88B0-A02C892B973E}"/>
              </a:ext>
            </a:extLst>
          </p:cNvPr>
          <p:cNvSpPr/>
          <p:nvPr/>
        </p:nvSpPr>
        <p:spPr>
          <a:xfrm>
            <a:off x="1099321" y="1662861"/>
            <a:ext cx="8600661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/>
            <a:r>
              <a:rPr lang="es-ES" sz="1400" dirty="0">
                <a:latin typeface="Franklin Gothic Book" panose="020B0503020102020204" pitchFamily="34" charset="0"/>
              </a:rPr>
              <a:t>Se llevo a cabo un levantamiento de </a:t>
            </a:r>
            <a:r>
              <a:rPr lang="es-ES" sz="1400" b="1" dirty="0">
                <a:latin typeface="Franklin Gothic Book" panose="020B0503020102020204" pitchFamily="34" charset="0"/>
              </a:rPr>
              <a:t>35 </a:t>
            </a:r>
            <a:r>
              <a:rPr lang="es-ES" sz="14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Constancias de Asentamientos Humanos regularizados, lo anterior con la finalidad de cerciorarnos físicamente de la ubicación de los lotes y manzanas, para girar la orden de escrituración respectiva, e</a:t>
            </a:r>
            <a:r>
              <a:rPr lang="es-ES" sz="1400" dirty="0">
                <a:latin typeface="Franklin Gothic Book" panose="020B0503020102020204" pitchFamily="34" charset="0"/>
              </a:rPr>
              <a:t>n los Asentamientos Humanos denominados: </a:t>
            </a:r>
          </a:p>
          <a:p>
            <a:pPr indent="449580" algn="just"/>
            <a:endParaRPr lang="es-ES" sz="1400" dirty="0">
              <a:latin typeface="Franklin Gothic Book" panose="020B0503020102020204" pitchFamily="34" charset="0"/>
            </a:endParaRPr>
          </a:p>
          <a:p>
            <a:pPr marL="342900" indent="-342900" algn="just">
              <a:buAutoNum type="alphaLcParenR"/>
            </a:pPr>
            <a:r>
              <a:rPr lang="es-ES" sz="1400" dirty="0">
                <a:latin typeface="Franklin Gothic Book" panose="020B0503020102020204" pitchFamily="34" charset="0"/>
              </a:rPr>
              <a:t>Niños Héroes.</a:t>
            </a:r>
          </a:p>
          <a:p>
            <a:pPr marL="342900" indent="-342900" algn="just">
              <a:buAutoNum type="alphaLcParenR"/>
            </a:pPr>
            <a:r>
              <a:rPr lang="es-ES" sz="1400" dirty="0">
                <a:latin typeface="Franklin Gothic Book" panose="020B0503020102020204" pitchFamily="34" charset="0"/>
              </a:rPr>
              <a:t>Los Pedroza</a:t>
            </a:r>
          </a:p>
          <a:p>
            <a:pPr marL="342900" indent="-342900" algn="just">
              <a:buAutoNum type="alphaLcParenR"/>
            </a:pPr>
            <a:r>
              <a:rPr lang="es-ES" sz="1400" dirty="0">
                <a:latin typeface="Franklin Gothic Book" panose="020B0503020102020204" pitchFamily="34" charset="0"/>
              </a:rPr>
              <a:t>Lázaro Cárdenas</a:t>
            </a:r>
          </a:p>
          <a:p>
            <a:pPr marL="342900" indent="-342900" algn="just">
              <a:buAutoNum type="alphaLcParenR"/>
            </a:pPr>
            <a:r>
              <a:rPr lang="es-ES" sz="1400" dirty="0">
                <a:latin typeface="Franklin Gothic Book" panose="020B0503020102020204" pitchFamily="34" charset="0"/>
              </a:rPr>
              <a:t>Predio Rio Santiago</a:t>
            </a:r>
          </a:p>
          <a:p>
            <a:pPr marL="342900" indent="-342900" algn="just">
              <a:buAutoNum type="alphaLcParenR"/>
            </a:pPr>
            <a:r>
              <a:rPr lang="es-ES" sz="1400" dirty="0">
                <a:latin typeface="Franklin Gothic Book" panose="020B0503020102020204" pitchFamily="34" charset="0"/>
              </a:rPr>
              <a:t>Nueva Santa María</a:t>
            </a:r>
          </a:p>
          <a:p>
            <a:pPr marL="342900" indent="-342900" algn="just">
              <a:buAutoNum type="alphaLcParenR"/>
            </a:pPr>
            <a:r>
              <a:rPr lang="es-ES" sz="1400" dirty="0">
                <a:latin typeface="Franklin Gothic Book" panose="020B0503020102020204" pitchFamily="34" charset="0"/>
              </a:rPr>
              <a:t>Juan Pablo II</a:t>
            </a:r>
          </a:p>
          <a:p>
            <a:pPr marL="342900" indent="-342900" algn="just">
              <a:buAutoNum type="alphaLcParenR"/>
            </a:pPr>
            <a:r>
              <a:rPr lang="es-ES" sz="1400" dirty="0">
                <a:latin typeface="Franklin Gothic Book" panose="020B0503020102020204" pitchFamily="34" charset="0"/>
              </a:rPr>
              <a:t>Puerta de Santa Rita</a:t>
            </a:r>
          </a:p>
          <a:p>
            <a:pPr marL="342900" indent="-342900" algn="just">
              <a:buAutoNum type="alphaLcParenR"/>
            </a:pPr>
            <a:r>
              <a:rPr lang="es-ES" sz="1400" dirty="0">
                <a:latin typeface="Franklin Gothic Book" panose="020B0503020102020204" pitchFamily="34" charset="0"/>
              </a:rPr>
              <a:t>Vista Oviedo</a:t>
            </a:r>
          </a:p>
          <a:p>
            <a:pPr marL="342900" indent="-342900" algn="just">
              <a:buAutoNum type="alphaLcParenR"/>
            </a:pPr>
            <a:r>
              <a:rPr lang="es-ES" sz="1400" dirty="0">
                <a:latin typeface="Franklin Gothic Book" panose="020B0503020102020204" pitchFamily="34" charset="0"/>
              </a:rPr>
              <a:t>Morelos II sección </a:t>
            </a:r>
          </a:p>
          <a:p>
            <a:pPr marL="342900" indent="-342900" algn="just">
              <a:buAutoNum type="alphaLcParenR"/>
            </a:pPr>
            <a:endParaRPr lang="es-ES" sz="1400" dirty="0">
              <a:latin typeface="Franklin Gothic Book" panose="020B0503020102020204" pitchFamily="34" charset="0"/>
            </a:endParaRPr>
          </a:p>
          <a:p>
            <a:pPr marL="342900" indent="-342900" algn="just">
              <a:buAutoNum type="alphaLcParenR"/>
            </a:pPr>
            <a:endParaRPr lang="es-ES" sz="1400" dirty="0">
              <a:latin typeface="Franklin Gothic Book" panose="020B0503020102020204" pitchFamily="34" charset="0"/>
            </a:endParaRPr>
          </a:p>
          <a:p>
            <a:pPr indent="449580" algn="just"/>
            <a:endParaRPr lang="es-ES" sz="1400" dirty="0">
              <a:latin typeface="Franklin Gothic Book" panose="020B0503020102020204" pitchFamily="34" charset="0"/>
            </a:endParaRPr>
          </a:p>
          <a:p>
            <a:pPr indent="449580" algn="just"/>
            <a:endParaRPr lang="es-ES" sz="1400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01401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5 Imagen">
            <a:extLst>
              <a:ext uri="{FF2B5EF4-FFF2-40B4-BE49-F238E27FC236}">
                <a16:creationId xmlns:a16="http://schemas.microsoft.com/office/drawing/2014/main" id="{8CB09A4F-0CA5-4746-A79E-7999E1538C0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924" y="205530"/>
            <a:ext cx="2107094" cy="10518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4207B5A6-706E-42D2-91D8-9A84842A7A7D}"/>
              </a:ext>
            </a:extLst>
          </p:cNvPr>
          <p:cNvSpPr txBox="1"/>
          <p:nvPr/>
        </p:nvSpPr>
        <p:spPr>
          <a:xfrm>
            <a:off x="3935897" y="267728"/>
            <a:ext cx="307450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>
                <a:latin typeface="Franklin Gothic Book" panose="020B0503020102020204" pitchFamily="34" charset="0"/>
              </a:rPr>
              <a:t>    </a:t>
            </a:r>
            <a:endParaRPr lang="es-MX" sz="3600" b="1" u="sng" dirty="0">
              <a:solidFill>
                <a:schemeClr val="accent5">
                  <a:lumMod val="75000"/>
                </a:schemeClr>
              </a:solidFill>
              <a:latin typeface="Franklin Gothic Book" panose="020B0503020102020204" pitchFamily="34" charset="0"/>
            </a:endParaRPr>
          </a:p>
          <a:p>
            <a:pPr algn="ctr"/>
            <a:endParaRPr lang="es-MX" b="1" u="sng" dirty="0">
              <a:solidFill>
                <a:schemeClr val="accent5">
                  <a:lumMod val="75000"/>
                </a:schemeClr>
              </a:solidFill>
              <a:latin typeface="Franklin Gothic Book" panose="020B0503020102020204" pitchFamily="34" charset="0"/>
            </a:endParaRPr>
          </a:p>
          <a:p>
            <a:pPr algn="ctr"/>
            <a:endParaRPr lang="es-MX" b="1" u="sng" dirty="0">
              <a:solidFill>
                <a:schemeClr val="accent5">
                  <a:lumMod val="75000"/>
                </a:schemeClr>
              </a:solidFill>
              <a:latin typeface="Franklin Gothic Book" panose="020B0503020102020204" pitchFamily="34" charset="0"/>
            </a:endParaRPr>
          </a:p>
          <a:p>
            <a:pPr algn="ctr"/>
            <a:r>
              <a:rPr lang="es-MX" sz="2000" b="1" u="sng" dirty="0">
                <a:latin typeface="Franklin Gothic Book" panose="020B0503020102020204" pitchFamily="34" charset="0"/>
              </a:rPr>
              <a:t>Trabajos de campo 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A7127A43-B563-4298-88B0-A02C892B973E}"/>
              </a:ext>
            </a:extLst>
          </p:cNvPr>
          <p:cNvSpPr/>
          <p:nvPr/>
        </p:nvSpPr>
        <p:spPr>
          <a:xfrm>
            <a:off x="595727" y="1931389"/>
            <a:ext cx="8919334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/>
            <a:r>
              <a:rPr lang="es-ES" sz="1400" b="1" dirty="0">
                <a:latin typeface="Franklin Gothic Book" panose="020B0503020102020204" pitchFamily="34" charset="0"/>
              </a:rPr>
              <a:t>1.-</a:t>
            </a:r>
            <a:r>
              <a:rPr lang="es-ES" sz="1400" dirty="0">
                <a:latin typeface="Franklin Gothic Book" panose="020B0503020102020204" pitchFamily="34" charset="0"/>
              </a:rPr>
              <a:t> </a:t>
            </a:r>
            <a:r>
              <a:rPr lang="es-ES" sz="18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 día 30 de Septiembre, se realizó el levantamiento para la regularización del Asentamiento Humano denominado </a:t>
            </a:r>
            <a:r>
              <a:rPr lang="es-ES" sz="1800" b="1" u="sng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“Nueva Santa María II sección”.</a:t>
            </a:r>
          </a:p>
          <a:p>
            <a:pPr indent="449580" algn="just"/>
            <a:endParaRPr lang="es-ES" b="1" u="sng" dirty="0">
              <a:latin typeface="Franklin Gothic Book" panose="020B0503020102020204" pitchFamily="34" charset="0"/>
              <a:cs typeface="Arial" panose="020B0604020202020204" pitchFamily="34" charset="0"/>
            </a:endParaRPr>
          </a:p>
          <a:p>
            <a:pPr indent="449580" algn="just"/>
            <a:endParaRPr lang="es-ES" sz="1400" b="1" u="sng" dirty="0">
              <a:effectLst/>
              <a:latin typeface="Franklin Gothic Book" panose="020B0503020102020204" pitchFamily="34" charset="0"/>
              <a:cs typeface="Arial" panose="020B0604020202020204" pitchFamily="34" charset="0"/>
            </a:endParaRPr>
          </a:p>
          <a:p>
            <a:pPr indent="449580" algn="just"/>
            <a:r>
              <a:rPr lang="es-ES" sz="1400" b="1" u="sng" dirty="0">
                <a:latin typeface="Franklin Gothic Book" panose="020B0503020102020204" pitchFamily="34" charset="0"/>
                <a:cs typeface="Arial" panose="020B0604020202020204" pitchFamily="34" charset="0"/>
              </a:rPr>
              <a:t>2.- </a:t>
            </a:r>
            <a:r>
              <a:rPr lang="es-ES" sz="18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 día 01 de Octubre,</a:t>
            </a:r>
            <a:r>
              <a:rPr lang="es-ES" sz="1800" b="1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S" sz="18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 elaboro el levantamiento topográfico complementario de los lotes faltantes, para continuar con los trabajos de regularización de la Comunidad de </a:t>
            </a:r>
            <a:r>
              <a:rPr lang="es-ES" sz="1800" b="1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San Ignacio de Hidalgo</a:t>
            </a:r>
            <a:r>
              <a:rPr lang="es-ES" b="1" dirty="0">
                <a:latin typeface="Franklin Gothic Book" panose="020B0503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s-MX" sz="1400" dirty="0">
              <a:effectLst/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27384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5 Imagen">
            <a:extLst>
              <a:ext uri="{FF2B5EF4-FFF2-40B4-BE49-F238E27FC236}">
                <a16:creationId xmlns:a16="http://schemas.microsoft.com/office/drawing/2014/main" id="{8CB09A4F-0CA5-4746-A79E-7999E1538C0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924" y="205530"/>
            <a:ext cx="2107094" cy="10518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4207B5A6-706E-42D2-91D8-9A84842A7A7D}"/>
              </a:ext>
            </a:extLst>
          </p:cNvPr>
          <p:cNvSpPr txBox="1"/>
          <p:nvPr/>
        </p:nvSpPr>
        <p:spPr>
          <a:xfrm>
            <a:off x="284924" y="1720840"/>
            <a:ext cx="974034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>
                <a:latin typeface="Franklin Gothic Book" panose="020B0503020102020204" pitchFamily="34" charset="0"/>
              </a:rPr>
              <a:t>    </a:t>
            </a:r>
            <a:endParaRPr lang="es-MX" sz="3600" b="1" u="sng" dirty="0">
              <a:solidFill>
                <a:schemeClr val="accent5">
                  <a:lumMod val="75000"/>
                </a:schemeClr>
              </a:solidFill>
              <a:latin typeface="Franklin Gothic Book" panose="020B0503020102020204" pitchFamily="34" charset="0"/>
            </a:endParaRPr>
          </a:p>
          <a:p>
            <a:pPr algn="ctr"/>
            <a:r>
              <a:rPr lang="es-MX" sz="2800" b="1" u="sng" dirty="0">
                <a:solidFill>
                  <a:schemeClr val="accent2">
                    <a:lumMod val="75000"/>
                  </a:schemeClr>
                </a:solidFill>
                <a:latin typeface="Franklin Gothic Book" panose="020B0503020102020204" pitchFamily="34" charset="0"/>
              </a:rPr>
              <a:t>Comisión Municipal para la Regularización </a:t>
            </a:r>
          </a:p>
          <a:p>
            <a:pPr algn="ctr"/>
            <a:r>
              <a:rPr lang="es-MX" sz="2800" b="1" u="sng" dirty="0">
                <a:solidFill>
                  <a:schemeClr val="accent2">
                    <a:lumMod val="75000"/>
                  </a:schemeClr>
                </a:solidFill>
                <a:latin typeface="Franklin Gothic Book" panose="020B0503020102020204" pitchFamily="34" charset="0"/>
              </a:rPr>
              <a:t>de Asentamiento Humanos</a:t>
            </a:r>
          </a:p>
        </p:txBody>
      </p:sp>
    </p:spTree>
    <p:extLst>
      <p:ext uri="{BB962C8B-B14F-4D97-AF65-F5344CB8AC3E}">
        <p14:creationId xmlns:p14="http://schemas.microsoft.com/office/powerpoint/2010/main" val="8211251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5 Imagen">
            <a:extLst>
              <a:ext uri="{FF2B5EF4-FFF2-40B4-BE49-F238E27FC236}">
                <a16:creationId xmlns:a16="http://schemas.microsoft.com/office/drawing/2014/main" id="{8CB09A4F-0CA5-4746-A79E-7999E1538C0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924" y="205530"/>
            <a:ext cx="2107094" cy="10518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4207B5A6-706E-42D2-91D8-9A84842A7A7D}"/>
              </a:ext>
            </a:extLst>
          </p:cNvPr>
          <p:cNvSpPr txBox="1"/>
          <p:nvPr/>
        </p:nvSpPr>
        <p:spPr>
          <a:xfrm>
            <a:off x="2358886" y="228180"/>
            <a:ext cx="6559827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>
                <a:latin typeface="Franklin Gothic Book" panose="020B0503020102020204" pitchFamily="34" charset="0"/>
              </a:rPr>
              <a:t>    </a:t>
            </a:r>
            <a:endParaRPr lang="es-MX" sz="3600" b="1" u="sng" dirty="0">
              <a:solidFill>
                <a:schemeClr val="accent5">
                  <a:lumMod val="75000"/>
                </a:schemeClr>
              </a:solidFill>
              <a:latin typeface="Franklin Gothic Book" panose="020B0503020102020204" pitchFamily="34" charset="0"/>
            </a:endParaRPr>
          </a:p>
          <a:p>
            <a:pPr algn="ctr"/>
            <a:r>
              <a:rPr lang="es-MX" b="1" u="sng" dirty="0">
                <a:latin typeface="Franklin Gothic Book" panose="020B0503020102020204" pitchFamily="34" charset="0"/>
              </a:rPr>
              <a:t>Reuniones Comisión de Asentamientos</a:t>
            </a:r>
          </a:p>
          <a:p>
            <a:pPr algn="ctr"/>
            <a:endParaRPr lang="es-MX" sz="3600" b="1" u="sng" dirty="0">
              <a:solidFill>
                <a:schemeClr val="accent5">
                  <a:lumMod val="75000"/>
                </a:scheme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A7127A43-B563-4298-88B0-A02C892B973E}"/>
              </a:ext>
            </a:extLst>
          </p:cNvPr>
          <p:cNvSpPr/>
          <p:nvPr/>
        </p:nvSpPr>
        <p:spPr>
          <a:xfrm>
            <a:off x="1062327" y="1643270"/>
            <a:ext cx="7856386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/>
            <a:r>
              <a:rPr lang="es-MX" sz="1400" b="1" dirty="0">
                <a:latin typeface="Franklin Gothic Book" panose="020B0503020102020204" pitchFamily="34" charset="0"/>
              </a:rPr>
              <a:t>8</a:t>
            </a:r>
            <a:r>
              <a:rPr lang="es-MX" sz="1400" b="1" dirty="0">
                <a:effectLst/>
                <a:latin typeface="Franklin Gothic Book" panose="020B0503020102020204" pitchFamily="34" charset="0"/>
              </a:rPr>
              <a:t> </a:t>
            </a:r>
            <a:r>
              <a:rPr lang="es-MX" sz="1400" dirty="0">
                <a:effectLst/>
                <a:latin typeface="Franklin Gothic Book" panose="020B0503020102020204" pitchFamily="34" charset="0"/>
              </a:rPr>
              <a:t>sesiones ordinarias virtuales de la  Comisió</a:t>
            </a:r>
            <a:r>
              <a:rPr lang="es-MX" sz="1400" dirty="0">
                <a:latin typeface="Franklin Gothic Book" panose="020B0503020102020204" pitchFamily="34" charset="0"/>
              </a:rPr>
              <a:t>n Municipal para la Regularización de Asentamientos Irregulares</a:t>
            </a:r>
            <a:r>
              <a:rPr lang="es-MX" sz="1400" dirty="0">
                <a:effectLst/>
                <a:latin typeface="Franklin Gothic Book" panose="020B0503020102020204" pitchFamily="34" charset="0"/>
              </a:rPr>
              <a:t>, donde sean tratado </a:t>
            </a:r>
            <a:r>
              <a:rPr lang="es-MX" sz="1400" b="1" dirty="0">
                <a:effectLst/>
                <a:latin typeface="Franklin Gothic Book" panose="020B0503020102020204" pitchFamily="34" charset="0"/>
              </a:rPr>
              <a:t>72</a:t>
            </a:r>
            <a:r>
              <a:rPr lang="es-MX" sz="1400" dirty="0">
                <a:effectLst/>
                <a:latin typeface="Franklin Gothic Book" panose="020B0503020102020204" pitchFamily="34" charset="0"/>
              </a:rPr>
              <a:t> temas que ayudan a la administración y buen funcionamiento del Instituto de Vivienda, además de apoyar a los poseedores de algunos lotes o terreno a tener la certeza y legalidad jurídica de su patrimonio.  </a:t>
            </a:r>
          </a:p>
          <a:p>
            <a:pPr indent="449580" algn="just"/>
            <a:endParaRPr lang="es-MX" sz="1400" dirty="0">
              <a:solidFill>
                <a:srgbClr val="FF0000"/>
              </a:solidFill>
              <a:latin typeface="Franklin Gothic Book" panose="020B0503020102020204" pitchFamily="34" charset="0"/>
            </a:endParaRPr>
          </a:p>
          <a:p>
            <a:pPr indent="449580" algn="just"/>
            <a:r>
              <a:rPr lang="es-MX" sz="1400" b="1" dirty="0">
                <a:latin typeface="Franklin Gothic Book" panose="020B0503020102020204" pitchFamily="34" charset="0"/>
              </a:rPr>
              <a:t>64</a:t>
            </a:r>
            <a:r>
              <a:rPr lang="es-MX" sz="1400" dirty="0">
                <a:effectLst/>
                <a:latin typeface="Franklin Gothic Book" panose="020B0503020102020204" pitchFamily="34" charset="0"/>
              </a:rPr>
              <a:t> terminados </a:t>
            </a:r>
          </a:p>
          <a:p>
            <a:pPr indent="449580" algn="just"/>
            <a:r>
              <a:rPr lang="es-MX" sz="1400" b="1" dirty="0">
                <a:latin typeface="Franklin Gothic Book" panose="020B0503020102020204" pitchFamily="34" charset="0"/>
              </a:rPr>
              <a:t>8</a:t>
            </a:r>
            <a:r>
              <a:rPr lang="es-MX" sz="1400" dirty="0">
                <a:latin typeface="Franklin Gothic Book" panose="020B0503020102020204" pitchFamily="34" charset="0"/>
              </a:rPr>
              <a:t> </a:t>
            </a:r>
            <a:r>
              <a:rPr lang="es-MX" sz="1400" dirty="0">
                <a:effectLst/>
                <a:latin typeface="Franklin Gothic Book" panose="020B0503020102020204" pitchFamily="34" charset="0"/>
              </a:rPr>
              <a:t>en proceso</a:t>
            </a:r>
            <a:endParaRPr lang="es-MX" sz="2800" dirty="0">
              <a:effectLst/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83413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5 Imagen">
            <a:extLst>
              <a:ext uri="{FF2B5EF4-FFF2-40B4-BE49-F238E27FC236}">
                <a16:creationId xmlns:a16="http://schemas.microsoft.com/office/drawing/2014/main" id="{8CB09A4F-0CA5-4746-A79E-7999E1538C0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924" y="205530"/>
            <a:ext cx="2107094" cy="10518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4207B5A6-706E-42D2-91D8-9A84842A7A7D}"/>
              </a:ext>
            </a:extLst>
          </p:cNvPr>
          <p:cNvSpPr txBox="1"/>
          <p:nvPr/>
        </p:nvSpPr>
        <p:spPr>
          <a:xfrm>
            <a:off x="1176990" y="2048074"/>
            <a:ext cx="769951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>
                <a:latin typeface="Franklin Gothic Book" panose="020B0503020102020204" pitchFamily="34" charset="0"/>
              </a:rPr>
              <a:t>    </a:t>
            </a:r>
            <a:endParaRPr lang="es-MX" sz="3600" b="1" u="sng" dirty="0">
              <a:solidFill>
                <a:schemeClr val="accent5">
                  <a:lumMod val="75000"/>
                </a:schemeClr>
              </a:solidFill>
              <a:latin typeface="Franklin Gothic Book" panose="020B0503020102020204" pitchFamily="34" charset="0"/>
            </a:endParaRPr>
          </a:p>
          <a:p>
            <a:pPr algn="ctr"/>
            <a:r>
              <a:rPr lang="es-MX" sz="3200" b="1" u="sng" dirty="0">
                <a:solidFill>
                  <a:schemeClr val="accent2">
                    <a:lumMod val="75000"/>
                  </a:schemeClr>
                </a:solidFill>
                <a:latin typeface="Franklin Gothic Book" panose="020B0503020102020204" pitchFamily="34" charset="0"/>
              </a:rPr>
              <a:t>Consejo Directivo del IMUVI</a:t>
            </a:r>
          </a:p>
        </p:txBody>
      </p:sp>
    </p:spTree>
    <p:extLst>
      <p:ext uri="{BB962C8B-B14F-4D97-AF65-F5344CB8AC3E}">
        <p14:creationId xmlns:p14="http://schemas.microsoft.com/office/powerpoint/2010/main" val="40470107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5 Imagen">
            <a:extLst>
              <a:ext uri="{FF2B5EF4-FFF2-40B4-BE49-F238E27FC236}">
                <a16:creationId xmlns:a16="http://schemas.microsoft.com/office/drawing/2014/main" id="{8CB09A4F-0CA5-4746-A79E-7999E1538C0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924" y="205530"/>
            <a:ext cx="2107094" cy="10518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AC0D34AA-20EC-49BC-B29B-C8D0D003E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146" y="1471820"/>
            <a:ext cx="8495474" cy="3081130"/>
          </a:xfrm>
        </p:spPr>
        <p:txBody>
          <a:bodyPr>
            <a:normAutofit/>
          </a:bodyPr>
          <a:lstStyle/>
          <a:p>
            <a:pPr algn="ctr"/>
            <a:br>
              <a:rPr lang="es-MX" b="1" dirty="0">
                <a:solidFill>
                  <a:schemeClr val="tx1"/>
                </a:solidFill>
                <a:latin typeface="Franklin Gothic Book" panose="020B0503020102020204" pitchFamily="34" charset="0"/>
              </a:rPr>
            </a:br>
            <a:r>
              <a:rPr lang="es-MX" sz="3200" b="1" dirty="0">
                <a:solidFill>
                  <a:schemeClr val="tx1"/>
                </a:solidFill>
                <a:latin typeface="Franklin Gothic Book" panose="020B0503020102020204" pitchFamily="34" charset="0"/>
              </a:rPr>
              <a:t>Fundamento articulo 17 fracción IX del Reglamento para la Constitución del Instituto Municipal de Vivienda IMUVI, San Francisco del Rincón,Gto. </a:t>
            </a:r>
          </a:p>
        </p:txBody>
      </p:sp>
    </p:spTree>
    <p:extLst>
      <p:ext uri="{BB962C8B-B14F-4D97-AF65-F5344CB8AC3E}">
        <p14:creationId xmlns:p14="http://schemas.microsoft.com/office/powerpoint/2010/main" val="27119780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5 Imagen">
            <a:extLst>
              <a:ext uri="{FF2B5EF4-FFF2-40B4-BE49-F238E27FC236}">
                <a16:creationId xmlns:a16="http://schemas.microsoft.com/office/drawing/2014/main" id="{8CB09A4F-0CA5-4746-A79E-7999E1538C0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924" y="205530"/>
            <a:ext cx="2107094" cy="10518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4207B5A6-706E-42D2-91D8-9A84842A7A7D}"/>
              </a:ext>
            </a:extLst>
          </p:cNvPr>
          <p:cNvSpPr txBox="1"/>
          <p:nvPr/>
        </p:nvSpPr>
        <p:spPr>
          <a:xfrm>
            <a:off x="2635464" y="11741"/>
            <a:ext cx="655982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>
                <a:latin typeface="Franklin Gothic Book" panose="020B0503020102020204" pitchFamily="34" charset="0"/>
              </a:rPr>
              <a:t>    </a:t>
            </a:r>
            <a:endParaRPr lang="es-MX" sz="3600" b="1" u="sng" dirty="0">
              <a:solidFill>
                <a:schemeClr val="accent5">
                  <a:lumMod val="75000"/>
                </a:schemeClr>
              </a:solidFill>
              <a:latin typeface="Franklin Gothic Book" panose="020B0503020102020204" pitchFamily="34" charset="0"/>
            </a:endParaRPr>
          </a:p>
          <a:p>
            <a:pPr algn="ctr"/>
            <a:r>
              <a:rPr lang="es-MX" b="1" u="sng" dirty="0">
                <a:latin typeface="Franklin Gothic Book" panose="020B0503020102020204" pitchFamily="34" charset="0"/>
              </a:rPr>
              <a:t>Consejo Directivo del Instituto Municipal de Vivienda</a:t>
            </a:r>
          </a:p>
          <a:p>
            <a:pPr algn="ctr"/>
            <a:endParaRPr lang="es-MX" sz="3600" b="1" u="sng" dirty="0">
              <a:solidFill>
                <a:schemeClr val="accent5">
                  <a:lumMod val="75000"/>
                </a:scheme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A7127A43-B563-4298-88B0-A02C892B973E}"/>
              </a:ext>
            </a:extLst>
          </p:cNvPr>
          <p:cNvSpPr/>
          <p:nvPr/>
        </p:nvSpPr>
        <p:spPr>
          <a:xfrm>
            <a:off x="1062326" y="1643270"/>
            <a:ext cx="841297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/>
            <a:r>
              <a:rPr lang="es-MX" sz="1400" dirty="0">
                <a:effectLst/>
                <a:latin typeface="Franklin Gothic Book" panose="020B0503020102020204" pitchFamily="34" charset="0"/>
              </a:rPr>
              <a:t>Sean desarrollará </a:t>
            </a:r>
            <a:r>
              <a:rPr lang="es-MX" sz="1400" b="1" dirty="0">
                <a:latin typeface="Franklin Gothic Book" panose="020B0503020102020204" pitchFamily="34" charset="0"/>
              </a:rPr>
              <a:t>9</a:t>
            </a:r>
            <a:r>
              <a:rPr lang="es-MX" sz="1400" dirty="0">
                <a:effectLst/>
                <a:latin typeface="Franklin Gothic Book" panose="020B0503020102020204" pitchFamily="34" charset="0"/>
              </a:rPr>
              <a:t> sesiones ordinarias del Consejo </a:t>
            </a:r>
            <a:r>
              <a:rPr lang="es-MX" sz="1400" dirty="0">
                <a:latin typeface="Franklin Gothic Book" panose="020B0503020102020204" pitchFamily="34" charset="0"/>
              </a:rPr>
              <a:t>D</a:t>
            </a:r>
            <a:r>
              <a:rPr lang="es-MX" sz="1400" dirty="0">
                <a:effectLst/>
                <a:latin typeface="Franklin Gothic Book" panose="020B0503020102020204" pitchFamily="34" charset="0"/>
              </a:rPr>
              <a:t>irectivo del Instituto Municipal de Vivienda, donde sean tratado </a:t>
            </a:r>
            <a:r>
              <a:rPr lang="es-MX" sz="1400" b="1" dirty="0">
                <a:effectLst/>
                <a:latin typeface="Franklin Gothic Book" panose="020B0503020102020204" pitchFamily="34" charset="0"/>
              </a:rPr>
              <a:t>9</a:t>
            </a:r>
            <a:r>
              <a:rPr lang="es-MX" sz="1400" b="1" dirty="0">
                <a:latin typeface="Franklin Gothic Book" panose="020B0503020102020204" pitchFamily="34" charset="0"/>
              </a:rPr>
              <a:t>8</a:t>
            </a:r>
            <a:r>
              <a:rPr lang="es-MX" sz="1400" dirty="0">
                <a:effectLst/>
                <a:latin typeface="Franklin Gothic Book" panose="020B0503020102020204" pitchFamily="34" charset="0"/>
              </a:rPr>
              <a:t> temas que ayudan a la administración y buen funcionamiento del Instituto de Vivienda, además de que se han autorizado el otorgamiento de </a:t>
            </a:r>
            <a:r>
              <a:rPr lang="es-MX" sz="1400" b="1" dirty="0">
                <a:latin typeface="Franklin Gothic Book" panose="020B0503020102020204" pitchFamily="34" charset="0"/>
              </a:rPr>
              <a:t>15 </a:t>
            </a:r>
            <a:r>
              <a:rPr lang="es-MX" sz="1400" dirty="0">
                <a:solidFill>
                  <a:srgbClr val="FF0000"/>
                </a:solidFill>
                <a:effectLst/>
                <a:latin typeface="Franklin Gothic Book" panose="020B0503020102020204" pitchFamily="34" charset="0"/>
              </a:rPr>
              <a:t> </a:t>
            </a:r>
            <a:r>
              <a:rPr lang="es-MX" sz="1400" dirty="0">
                <a:effectLst/>
                <a:latin typeface="Franklin Gothic Book" panose="020B0503020102020204" pitchFamily="34" charset="0"/>
              </a:rPr>
              <a:t>escrituras, que dan certeza y legalidad jurídica a los poseedores de lotes de terrenos de Fraccionamiento San Miguel, Purísima Concepción</a:t>
            </a:r>
            <a:r>
              <a:rPr lang="es-MX" sz="1400" dirty="0">
                <a:latin typeface="Franklin Gothic Book" panose="020B0503020102020204" pitchFamily="34" charset="0"/>
              </a:rPr>
              <a:t> y Niños Héroes.</a:t>
            </a:r>
            <a:endParaRPr lang="es-MX" sz="4000" dirty="0">
              <a:solidFill>
                <a:srgbClr val="FF0000"/>
              </a:solidFill>
              <a:effectLst/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14531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5 Imagen">
            <a:extLst>
              <a:ext uri="{FF2B5EF4-FFF2-40B4-BE49-F238E27FC236}">
                <a16:creationId xmlns:a16="http://schemas.microsoft.com/office/drawing/2014/main" id="{8CB09A4F-0CA5-4746-A79E-7999E1538C0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924" y="205530"/>
            <a:ext cx="2107094" cy="10518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4207B5A6-706E-42D2-91D8-9A84842A7A7D}"/>
              </a:ext>
            </a:extLst>
          </p:cNvPr>
          <p:cNvSpPr txBox="1"/>
          <p:nvPr/>
        </p:nvSpPr>
        <p:spPr>
          <a:xfrm>
            <a:off x="2635464" y="11741"/>
            <a:ext cx="655982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>
                <a:latin typeface="Franklin Gothic Book" panose="020B0503020102020204" pitchFamily="34" charset="0"/>
              </a:rPr>
              <a:t>    </a:t>
            </a:r>
            <a:endParaRPr lang="es-MX" sz="3600" b="1" u="sng" dirty="0">
              <a:solidFill>
                <a:schemeClr val="accent5">
                  <a:lumMod val="75000"/>
                </a:schemeClr>
              </a:solidFill>
              <a:latin typeface="Franklin Gothic Book" panose="020B0503020102020204" pitchFamily="34" charset="0"/>
            </a:endParaRPr>
          </a:p>
          <a:p>
            <a:pPr algn="ctr"/>
            <a:r>
              <a:rPr lang="es-MX" b="1" u="sng" dirty="0">
                <a:latin typeface="Franklin Gothic Book" panose="020B0503020102020204" pitchFamily="34" charset="0"/>
              </a:rPr>
              <a:t>Consejo Directivo del Instituto Municipal de Vivienda</a:t>
            </a:r>
          </a:p>
          <a:p>
            <a:pPr algn="ctr"/>
            <a:endParaRPr lang="es-MX" sz="3600" b="1" u="sng" dirty="0">
              <a:solidFill>
                <a:schemeClr val="accent5">
                  <a:lumMod val="75000"/>
                </a:scheme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A7127A43-B563-4298-88B0-A02C892B973E}"/>
              </a:ext>
            </a:extLst>
          </p:cNvPr>
          <p:cNvSpPr/>
          <p:nvPr/>
        </p:nvSpPr>
        <p:spPr>
          <a:xfrm>
            <a:off x="1220371" y="3121223"/>
            <a:ext cx="841297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/>
            <a:r>
              <a:rPr lang="es-MX" sz="1400" dirty="0">
                <a:effectLst/>
                <a:latin typeface="Franklin Gothic Book" panose="020B0503020102020204" pitchFamily="34" charset="0"/>
              </a:rPr>
              <a:t>Se logro l</a:t>
            </a:r>
            <a:r>
              <a:rPr lang="es-MX" sz="1400" dirty="0">
                <a:latin typeface="Franklin Gothic Book" panose="020B0503020102020204" pitchFamily="34" charset="0"/>
              </a:rPr>
              <a:t>a  liquidación  de un lote de terreno que estaba en cartera vencida</a:t>
            </a:r>
            <a:endParaRPr lang="es-MX" sz="4000" dirty="0">
              <a:effectLst/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16832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5 Imagen">
            <a:extLst>
              <a:ext uri="{FF2B5EF4-FFF2-40B4-BE49-F238E27FC236}">
                <a16:creationId xmlns:a16="http://schemas.microsoft.com/office/drawing/2014/main" id="{8CB09A4F-0CA5-4746-A79E-7999E1538C0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924" y="205530"/>
            <a:ext cx="2107094" cy="10518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4207B5A6-706E-42D2-91D8-9A84842A7A7D}"/>
              </a:ext>
            </a:extLst>
          </p:cNvPr>
          <p:cNvSpPr txBox="1"/>
          <p:nvPr/>
        </p:nvSpPr>
        <p:spPr>
          <a:xfrm>
            <a:off x="927651" y="581500"/>
            <a:ext cx="97403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>
                <a:latin typeface="Franklin Gothic Book" panose="020B0503020102020204" pitchFamily="34" charset="0"/>
              </a:rPr>
              <a:t>    </a:t>
            </a:r>
            <a:endParaRPr lang="es-MX" sz="3600" b="1" u="sng" dirty="0">
              <a:solidFill>
                <a:schemeClr val="accent5">
                  <a:lumMod val="75000"/>
                </a:schemeClr>
              </a:solidFill>
              <a:latin typeface="Franklin Gothic Book" panose="020B0503020102020204" pitchFamily="34" charset="0"/>
            </a:endParaRPr>
          </a:p>
          <a:p>
            <a:pPr algn="ctr"/>
            <a:r>
              <a:rPr lang="es-MX" b="1" u="sng" dirty="0">
                <a:latin typeface="Franklin Gothic Book" panose="020B0503020102020204" pitchFamily="34" charset="0"/>
              </a:rPr>
              <a:t>Atención  martes de puertas abierta en  línea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A6EED1A-D672-40C1-8637-24E5085595FB}"/>
              </a:ext>
            </a:extLst>
          </p:cNvPr>
          <p:cNvSpPr txBox="1"/>
          <p:nvPr/>
        </p:nvSpPr>
        <p:spPr>
          <a:xfrm>
            <a:off x="1073872" y="2505670"/>
            <a:ext cx="457003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/>
              <a:t>Se dieron </a:t>
            </a:r>
            <a:r>
              <a:rPr lang="es-MX" sz="1400" b="1" dirty="0"/>
              <a:t>7</a:t>
            </a:r>
            <a:r>
              <a:rPr lang="es-MX" sz="1400" dirty="0"/>
              <a:t> atenciones.</a:t>
            </a:r>
          </a:p>
          <a:p>
            <a:endParaRPr lang="es-MX" sz="1400" dirty="0"/>
          </a:p>
          <a:p>
            <a:r>
              <a:rPr lang="es-MX" sz="1400" dirty="0"/>
              <a:t>De las cuales todas están concluidas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89896CD5-432A-495C-8076-6166F449B7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072" t="23299" r="-16990" b="28552"/>
          <a:stretch/>
        </p:blipFill>
        <p:spPr>
          <a:xfrm>
            <a:off x="6296703" y="2309624"/>
            <a:ext cx="3182568" cy="3257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6225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5 Imagen">
            <a:extLst>
              <a:ext uri="{FF2B5EF4-FFF2-40B4-BE49-F238E27FC236}">
                <a16:creationId xmlns:a16="http://schemas.microsoft.com/office/drawing/2014/main" id="{8CB09A4F-0CA5-4746-A79E-7999E1538C0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924" y="205530"/>
            <a:ext cx="2107094" cy="10518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4207B5A6-706E-42D2-91D8-9A84842A7A7D}"/>
              </a:ext>
            </a:extLst>
          </p:cNvPr>
          <p:cNvSpPr txBox="1"/>
          <p:nvPr/>
        </p:nvSpPr>
        <p:spPr>
          <a:xfrm>
            <a:off x="2130329" y="-76692"/>
            <a:ext cx="70104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>
                <a:latin typeface="Franklin Gothic Book" panose="020B0503020102020204" pitchFamily="34" charset="0"/>
              </a:rPr>
              <a:t>    </a:t>
            </a:r>
            <a:endParaRPr lang="es-MX" sz="3600" b="1" u="sng" dirty="0">
              <a:solidFill>
                <a:schemeClr val="accent5">
                  <a:lumMod val="75000"/>
                </a:schemeClr>
              </a:solidFill>
              <a:latin typeface="Franklin Gothic Book" panose="020B0503020102020204" pitchFamily="34" charset="0"/>
            </a:endParaRPr>
          </a:p>
          <a:p>
            <a:pPr algn="ctr"/>
            <a:r>
              <a:rPr lang="es-MX" sz="2400" b="1" u="sng" dirty="0">
                <a:latin typeface="Franklin Gothic Book" panose="020B0503020102020204" pitchFamily="34" charset="0"/>
              </a:rPr>
              <a:t>Atenciones a la ciudadanía 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A6EED1A-D672-40C1-8637-24E5085595FB}"/>
              </a:ext>
            </a:extLst>
          </p:cNvPr>
          <p:cNvSpPr txBox="1"/>
          <p:nvPr/>
        </p:nvSpPr>
        <p:spPr>
          <a:xfrm>
            <a:off x="1140178" y="1539583"/>
            <a:ext cx="839893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>
                <a:latin typeface="Franklin Gothic Book" panose="020B0503020102020204" pitchFamily="34" charset="0"/>
              </a:rPr>
              <a:t>A la fecha se ha brindado </a:t>
            </a:r>
            <a:r>
              <a:rPr lang="es-MX" sz="1400" b="1" dirty="0">
                <a:latin typeface="Franklin Gothic Book" panose="020B0503020102020204" pitchFamily="34" charset="0"/>
              </a:rPr>
              <a:t>935 </a:t>
            </a:r>
            <a:r>
              <a:rPr lang="es-MX" sz="1400" dirty="0">
                <a:latin typeface="Franklin Gothic Book" panose="020B0503020102020204" pitchFamily="34" charset="0"/>
              </a:rPr>
              <a:t> atenciones ala ciudadanía por diversos asuntos como lo son:</a:t>
            </a:r>
          </a:p>
          <a:p>
            <a:pPr algn="ctr"/>
            <a:endParaRPr lang="es-MX" sz="1400" dirty="0">
              <a:latin typeface="Franklin Gothic Book" panose="020B0503020102020204" pitchFamily="34" charset="0"/>
            </a:endParaRPr>
          </a:p>
          <a:p>
            <a:pPr algn="ctr"/>
            <a:r>
              <a:rPr lang="es-MX" sz="1400" dirty="0">
                <a:latin typeface="Franklin Gothic Book" panose="020B0503020102020204" pitchFamily="34" charset="0"/>
              </a:rPr>
              <a:t>1.- </a:t>
            </a:r>
            <a:r>
              <a:rPr lang="es-MX" sz="1400" b="1" dirty="0">
                <a:latin typeface="Franklin Gothic Book" panose="020B0503020102020204" pitchFamily="34" charset="0"/>
              </a:rPr>
              <a:t>Asesorías</a:t>
            </a:r>
            <a:r>
              <a:rPr lang="es-MX" sz="1400" dirty="0">
                <a:latin typeface="Franklin Gothic Book" panose="020B0503020102020204" pitchFamily="34" charset="0"/>
              </a:rPr>
              <a:t> en materia: (Civil, Penal, administrativa y Notarial)</a:t>
            </a:r>
          </a:p>
          <a:p>
            <a:pPr algn="ctr"/>
            <a:r>
              <a:rPr lang="es-MX" sz="1400" dirty="0">
                <a:latin typeface="Franklin Gothic Book" panose="020B0503020102020204" pitchFamily="34" charset="0"/>
              </a:rPr>
              <a:t>2.- </a:t>
            </a:r>
            <a:r>
              <a:rPr lang="es-MX" sz="1400" b="1" dirty="0">
                <a:latin typeface="Franklin Gothic Book" panose="020B0503020102020204" pitchFamily="34" charset="0"/>
              </a:rPr>
              <a:t>Escrituración </a:t>
            </a:r>
          </a:p>
          <a:p>
            <a:pPr algn="ctr"/>
            <a:r>
              <a:rPr lang="es-MX" sz="1400" dirty="0">
                <a:latin typeface="Franklin Gothic Book" panose="020B0503020102020204" pitchFamily="34" charset="0"/>
              </a:rPr>
              <a:t>3.- </a:t>
            </a:r>
            <a:r>
              <a:rPr lang="es-MX" sz="1400" b="1" dirty="0">
                <a:latin typeface="Franklin Gothic Book" panose="020B0503020102020204" pitchFamily="34" charset="0"/>
              </a:rPr>
              <a:t>Tramites de Infonavit </a:t>
            </a:r>
          </a:p>
          <a:p>
            <a:pPr algn="ctr"/>
            <a:r>
              <a:rPr lang="es-MX" sz="1400" dirty="0">
                <a:latin typeface="Franklin Gothic Book" panose="020B0503020102020204" pitchFamily="34" charset="0"/>
              </a:rPr>
              <a:t>4</a:t>
            </a:r>
            <a:r>
              <a:rPr lang="es-MX" sz="1400" b="1" dirty="0">
                <a:latin typeface="Franklin Gothic Book" panose="020B0503020102020204" pitchFamily="34" charset="0"/>
              </a:rPr>
              <a:t>.- Registro Público</a:t>
            </a:r>
          </a:p>
          <a:p>
            <a:pPr algn="ctr"/>
            <a:r>
              <a:rPr lang="es-MX" sz="1400" dirty="0">
                <a:latin typeface="Franklin Gothic Book" panose="020B0503020102020204" pitchFamily="34" charset="0"/>
              </a:rPr>
              <a:t>5.- </a:t>
            </a:r>
            <a:r>
              <a:rPr lang="es-MX" sz="1400" b="1" dirty="0">
                <a:latin typeface="Franklin Gothic Book" panose="020B0503020102020204" pitchFamily="34" charset="0"/>
              </a:rPr>
              <a:t>Dirección General de Registros Públicos y Notarias</a:t>
            </a:r>
          </a:p>
          <a:p>
            <a:pPr algn="ctr"/>
            <a:endParaRPr lang="es-MX" sz="2800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80049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5 Imagen">
            <a:extLst>
              <a:ext uri="{FF2B5EF4-FFF2-40B4-BE49-F238E27FC236}">
                <a16:creationId xmlns:a16="http://schemas.microsoft.com/office/drawing/2014/main" id="{8CB09A4F-0CA5-4746-A79E-7999E1538C0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924" y="205530"/>
            <a:ext cx="2107094" cy="10518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4207B5A6-706E-42D2-91D8-9A84842A7A7D}"/>
              </a:ext>
            </a:extLst>
          </p:cNvPr>
          <p:cNvSpPr txBox="1"/>
          <p:nvPr/>
        </p:nvSpPr>
        <p:spPr>
          <a:xfrm>
            <a:off x="1742660" y="658360"/>
            <a:ext cx="70104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>
                <a:latin typeface="Franklin Gothic Book" panose="020B0503020102020204" pitchFamily="34" charset="0"/>
              </a:rPr>
              <a:t>    </a:t>
            </a:r>
            <a:endParaRPr lang="es-MX" sz="3600" b="1" u="sng" dirty="0">
              <a:solidFill>
                <a:schemeClr val="accent5">
                  <a:lumMod val="75000"/>
                </a:schemeClr>
              </a:solidFill>
              <a:latin typeface="Franklin Gothic Book" panose="020B0503020102020204" pitchFamily="34" charset="0"/>
            </a:endParaRPr>
          </a:p>
          <a:p>
            <a:pPr algn="ctr"/>
            <a:r>
              <a:rPr lang="es-MX" b="1" u="sng" dirty="0">
                <a:latin typeface="Franklin Gothic Book" panose="020B0503020102020204" pitchFamily="34" charset="0"/>
              </a:rPr>
              <a:t>Área Jurídica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07A60406-0069-4D5D-B6BA-D5CC3FE36258}"/>
              </a:ext>
            </a:extLst>
          </p:cNvPr>
          <p:cNvSpPr txBox="1"/>
          <p:nvPr/>
        </p:nvSpPr>
        <p:spPr>
          <a:xfrm>
            <a:off x="901148" y="1906019"/>
            <a:ext cx="86934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800" dirty="0">
                <a:effectLst/>
                <a:latin typeface="Franklin Gothic Book" panose="020B0503020102020204" pitchFamily="34" charset="0"/>
              </a:rPr>
              <a:t>Se resolvieron en su totalidad los Juicios </a:t>
            </a:r>
            <a:endParaRPr lang="es-MX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8477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5 Imagen">
            <a:extLst>
              <a:ext uri="{FF2B5EF4-FFF2-40B4-BE49-F238E27FC236}">
                <a16:creationId xmlns:a16="http://schemas.microsoft.com/office/drawing/2014/main" id="{8CB09A4F-0CA5-4746-A79E-7999E1538C0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924" y="205530"/>
            <a:ext cx="2107094" cy="10518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4207B5A6-706E-42D2-91D8-9A84842A7A7D}"/>
              </a:ext>
            </a:extLst>
          </p:cNvPr>
          <p:cNvSpPr txBox="1"/>
          <p:nvPr/>
        </p:nvSpPr>
        <p:spPr>
          <a:xfrm>
            <a:off x="2392018" y="174753"/>
            <a:ext cx="70104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>
                <a:latin typeface="Franklin Gothic Book" panose="020B0503020102020204" pitchFamily="34" charset="0"/>
              </a:rPr>
              <a:t>    </a:t>
            </a:r>
            <a:endParaRPr lang="es-MX" sz="2800" b="1" u="sng" dirty="0">
              <a:solidFill>
                <a:schemeClr val="accent5">
                  <a:lumMod val="75000"/>
                </a:schemeClr>
              </a:solidFill>
              <a:latin typeface="Franklin Gothic Book" panose="020B0503020102020204" pitchFamily="34" charset="0"/>
            </a:endParaRPr>
          </a:p>
          <a:p>
            <a:pPr algn="ctr"/>
            <a:r>
              <a:rPr lang="es-MX" sz="2800" b="1" u="sng" dirty="0">
                <a:latin typeface="Franklin Gothic Book" panose="020B0503020102020204" pitchFamily="34" charset="0"/>
              </a:rPr>
              <a:t>Capacitación del personal del Instituto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A6EED1A-D672-40C1-8637-24E5085595FB}"/>
              </a:ext>
            </a:extLst>
          </p:cNvPr>
          <p:cNvSpPr txBox="1"/>
          <p:nvPr/>
        </p:nvSpPr>
        <p:spPr>
          <a:xfrm>
            <a:off x="890445" y="1926070"/>
            <a:ext cx="8783640" cy="367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s-MX" sz="1800" dirty="0">
              <a:solidFill>
                <a:srgbClr val="FF0000"/>
              </a:solidFill>
              <a:effectLst/>
              <a:latin typeface="Franklin Gothic Book" panose="020B05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0FCCDB26-C060-4CB8-972E-ACDBF361C9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6226300"/>
              </p:ext>
            </p:extLst>
          </p:nvPr>
        </p:nvGraphicFramePr>
        <p:xfrm>
          <a:off x="628650" y="1519446"/>
          <a:ext cx="6648450" cy="411137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648450">
                  <a:extLst>
                    <a:ext uri="{9D8B030D-6E8A-4147-A177-3AD203B41FA5}">
                      <a16:colId xmlns:a16="http://schemas.microsoft.com/office/drawing/2014/main" val="2965200343"/>
                    </a:ext>
                  </a:extLst>
                </a:gridCol>
              </a:tblGrid>
              <a:tr h="411137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 dirty="0">
                          <a:effectLst/>
                          <a:latin typeface="Franklin Gothic Book" panose="020B0503020102020204" pitchFamily="34" charset="0"/>
                        </a:rPr>
                        <a:t>1.- Sistema de información Municipal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 dirty="0">
                          <a:effectLst/>
                          <a:latin typeface="Franklin Gothic Book" panose="020B0503020102020204" pitchFamily="34" charset="0"/>
                        </a:rPr>
                        <a:t>2.- Transparencia y destino final de la Documentación</a:t>
                      </a:r>
                    </a:p>
                    <a:p>
                      <a:pPr marL="0" marR="0" lvl="0" indent="0" algn="just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altLang="es-MX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3.- Cuenta Pública 2021. </a:t>
                      </a:r>
                    </a:p>
                    <a:p>
                      <a:pPr marL="0" marR="0" lvl="0" indent="0" algn="just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>
                          <a:effectLst/>
                          <a:latin typeface="Franklin Gothic Book" panose="020B0503020102020204" pitchFamily="34" charset="0"/>
                        </a:rPr>
                        <a:t>4.- Prevención y vigilancia de brotes en las empresas. </a:t>
                      </a:r>
                    </a:p>
                    <a:p>
                      <a:pPr marL="0" marR="0" lvl="0" indent="0" algn="just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>
                          <a:effectLst/>
                          <a:latin typeface="Franklin Gothic Book" panose="020B0503020102020204" pitchFamily="34" charset="0"/>
                        </a:rPr>
                        <a:t>5.- Bienestar Psicológico en el ambiente laboral y nueva normalidad</a:t>
                      </a:r>
                    </a:p>
                    <a:p>
                      <a:pPr marL="0" marR="0" lvl="0" indent="0" algn="just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>
                          <a:effectLst/>
                          <a:latin typeface="Franklin Gothic Book" panose="020B0503020102020204" pitchFamily="34" charset="0"/>
                        </a:rPr>
                        <a:t>6.- Reconocimiento de COVId-19 como enfermedad de trabajo</a:t>
                      </a:r>
                    </a:p>
                    <a:p>
                      <a:pPr marL="0" marR="0" lvl="0" indent="0" algn="just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>
                          <a:effectLst/>
                          <a:latin typeface="Franklin Gothic Book" panose="020B0503020102020204" pitchFamily="34" charset="0"/>
                        </a:rPr>
                        <a:t>7.- </a:t>
                      </a:r>
                      <a:r>
                        <a:rPr lang="es-ES" sz="1400" dirty="0">
                          <a:effectLst/>
                          <a:latin typeface="Franklin Gothic Book" panose="020B0503020102020204" pitchFamily="34" charset="0"/>
                        </a:rPr>
                        <a:t>Capacitación de Obligaciones de Transparencia y PTN nivel básico.</a:t>
                      </a:r>
                    </a:p>
                    <a:p>
                      <a:pPr marL="0" marR="0" lvl="0" indent="0" algn="just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dirty="0">
                          <a:effectLst/>
                          <a:latin typeface="Franklin Gothic Book" panose="020B0503020102020204" pitchFamily="34" charset="0"/>
                        </a:rPr>
                        <a:t>8.- Transparencia y destino final de la Documentación.</a:t>
                      </a:r>
                    </a:p>
                    <a:p>
                      <a:pPr marL="0" marR="0" lvl="0" indent="0" algn="just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>
                          <a:effectLst/>
                          <a:latin typeface="Franklin Gothic Book" panose="020B0503020102020204" pitchFamily="34" charset="0"/>
                        </a:rPr>
                        <a:t>9.- Capacitación de Versiones públicas y Uso de Test Data</a:t>
                      </a:r>
                    </a:p>
                  </a:txBody>
                  <a:tcPr marL="89535" marR="89535" marT="0" marB="0"/>
                </a:tc>
                <a:extLst>
                  <a:ext uri="{0D108BD9-81ED-4DB2-BD59-A6C34878D82A}">
                    <a16:rowId xmlns:a16="http://schemas.microsoft.com/office/drawing/2014/main" val="1277363057"/>
                  </a:ext>
                </a:extLst>
              </a:tr>
            </a:tbl>
          </a:graphicData>
        </a:graphic>
      </p:graphicFrame>
      <p:pic>
        <p:nvPicPr>
          <p:cNvPr id="15" name="Imagen 14">
            <a:extLst>
              <a:ext uri="{FF2B5EF4-FFF2-40B4-BE49-F238E27FC236}">
                <a16:creationId xmlns:a16="http://schemas.microsoft.com/office/drawing/2014/main" id="{91ACD7C4-4CE0-4316-BCB7-2178A5F8A7EB}"/>
              </a:ext>
            </a:extLst>
          </p:cNvPr>
          <p:cNvPicPr/>
          <p:nvPr/>
        </p:nvPicPr>
        <p:blipFill rotWithShape="1">
          <a:blip r:embed="rId3"/>
          <a:srcRect t="19480" r="25727" b="12566"/>
          <a:stretch/>
        </p:blipFill>
        <p:spPr>
          <a:xfrm>
            <a:off x="7292040" y="1926070"/>
            <a:ext cx="2628900" cy="2093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8630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5 Imagen">
            <a:extLst>
              <a:ext uri="{FF2B5EF4-FFF2-40B4-BE49-F238E27FC236}">
                <a16:creationId xmlns:a16="http://schemas.microsoft.com/office/drawing/2014/main" id="{8CB09A4F-0CA5-4746-A79E-7999E1538C0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924" y="205530"/>
            <a:ext cx="2107094" cy="10518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4207B5A6-706E-42D2-91D8-9A84842A7A7D}"/>
              </a:ext>
            </a:extLst>
          </p:cNvPr>
          <p:cNvSpPr txBox="1"/>
          <p:nvPr/>
        </p:nvSpPr>
        <p:spPr>
          <a:xfrm>
            <a:off x="435237" y="0"/>
            <a:ext cx="960782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>
                <a:latin typeface="Franklin Gothic Book" panose="020B0503020102020204" pitchFamily="34" charset="0"/>
              </a:rPr>
              <a:t>    </a:t>
            </a:r>
            <a:endParaRPr lang="es-MX" b="1" u="sng" dirty="0">
              <a:solidFill>
                <a:schemeClr val="accent5">
                  <a:lumMod val="75000"/>
                </a:schemeClr>
              </a:solidFill>
              <a:latin typeface="Franklin Gothic Book" panose="020B0503020102020204" pitchFamily="34" charset="0"/>
            </a:endParaRPr>
          </a:p>
          <a:p>
            <a:pPr algn="ctr"/>
            <a:endParaRPr lang="es-MX" sz="2400" b="1" u="sng" dirty="0">
              <a:latin typeface="Franklin Gothic Book" panose="020B0503020102020204" pitchFamily="34" charset="0"/>
            </a:endParaRPr>
          </a:p>
          <a:p>
            <a:pPr algn="ctr"/>
            <a:r>
              <a:rPr lang="es-MX" b="1" u="sng" dirty="0">
                <a:latin typeface="Franklin Gothic Book" panose="020B0503020102020204" pitchFamily="34" charset="0"/>
              </a:rPr>
              <a:t>Visitas a  Colonias y Comunidades </a:t>
            </a:r>
          </a:p>
          <a:p>
            <a:pPr algn="ctr"/>
            <a:r>
              <a:rPr lang="es-MX" b="1" u="sng" dirty="0">
                <a:latin typeface="Franklin Gothic Book" panose="020B0503020102020204" pitchFamily="34" charset="0"/>
              </a:rPr>
              <a:t>para verificación de Regularización. 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26CF044-AC94-44D5-B93F-7360D190F1B9}"/>
              </a:ext>
            </a:extLst>
          </p:cNvPr>
          <p:cNvSpPr txBox="1"/>
          <p:nvPr/>
        </p:nvSpPr>
        <p:spPr>
          <a:xfrm>
            <a:off x="886777" y="2321004"/>
            <a:ext cx="8395250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400" b="1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Durante el año que se informan se visitaron las siguientes colonias y comunidades, lo anterior con la finalidad de: </a:t>
            </a:r>
          </a:p>
          <a:p>
            <a:pPr algn="ctr"/>
            <a:endParaRPr lang="es-ES" sz="1400" dirty="0">
              <a:latin typeface="Franklin Gothic Book" panose="020B05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ES" sz="1400" dirty="0"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es-ES" sz="14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erificar si cumple con la consolidación.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ES" sz="14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Conocer la zona 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ES" sz="14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Pedir documentación </a:t>
            </a:r>
            <a:endParaRPr lang="es-ES" sz="1400" b="1" dirty="0">
              <a:latin typeface="Franklin Gothic Book" panose="020B05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ES" sz="1800" b="1" dirty="0">
              <a:effectLst/>
              <a:latin typeface="Franklin Gothic Book" panose="020B05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79589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5 Imagen">
            <a:extLst>
              <a:ext uri="{FF2B5EF4-FFF2-40B4-BE49-F238E27FC236}">
                <a16:creationId xmlns:a16="http://schemas.microsoft.com/office/drawing/2014/main" id="{8CB09A4F-0CA5-4746-A79E-7999E1538C0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924" y="205530"/>
            <a:ext cx="2107094" cy="10518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E26CF044-AC94-44D5-B93F-7360D190F1B9}"/>
              </a:ext>
            </a:extLst>
          </p:cNvPr>
          <p:cNvSpPr txBox="1"/>
          <p:nvPr/>
        </p:nvSpPr>
        <p:spPr>
          <a:xfrm>
            <a:off x="670063" y="1526175"/>
            <a:ext cx="9142152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s-ES" b="1" dirty="0">
              <a:solidFill>
                <a:srgbClr val="002060"/>
              </a:solidFill>
              <a:latin typeface="Franklin Gothic Book" panose="020B05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1400" b="1" dirty="0">
                <a:solidFill>
                  <a:srgbClr val="002060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1.- </a:t>
            </a:r>
            <a:r>
              <a:rPr lang="es-ES" sz="1400" dirty="0">
                <a:solidFill>
                  <a:srgbClr val="002060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día 28 de septiembre del año 2020, se acudió a la </a:t>
            </a:r>
            <a:r>
              <a:rPr lang="es-ES" sz="1400" b="1" dirty="0">
                <a:solidFill>
                  <a:srgbClr val="002060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Comunidad del </a:t>
            </a:r>
            <a:r>
              <a:rPr lang="es-ES" sz="1400" b="1" dirty="0">
                <a:solidFill>
                  <a:srgbClr val="002060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San Ignacio de Hidalgo.</a:t>
            </a:r>
          </a:p>
          <a:p>
            <a:endParaRPr lang="es-ES" b="1" dirty="0">
              <a:solidFill>
                <a:srgbClr val="002060"/>
              </a:solidFill>
              <a:latin typeface="Franklin Gothic Book" panose="020B05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ES" sz="1800" dirty="0">
              <a:solidFill>
                <a:srgbClr val="002060"/>
              </a:solidFill>
              <a:effectLst/>
              <a:latin typeface="Franklin Gothic Book" panose="020B05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ES" dirty="0">
              <a:solidFill>
                <a:srgbClr val="002060"/>
              </a:solidFill>
              <a:latin typeface="Franklin Gothic Book" panose="020B05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ES" sz="1800" dirty="0">
              <a:solidFill>
                <a:srgbClr val="002060"/>
              </a:solidFill>
              <a:effectLst/>
              <a:latin typeface="Franklin Gothic Book" panose="020B05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ES" dirty="0">
              <a:solidFill>
                <a:srgbClr val="002060"/>
              </a:solidFill>
              <a:latin typeface="Franklin Gothic Book" panose="020B05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ES" sz="1800" dirty="0">
              <a:solidFill>
                <a:srgbClr val="002060"/>
              </a:solidFill>
              <a:effectLst/>
              <a:latin typeface="Franklin Gothic Book" panose="020B05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ES" dirty="0">
              <a:solidFill>
                <a:srgbClr val="002060"/>
              </a:solidFill>
              <a:latin typeface="Franklin Gothic Book" panose="020B05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ES" sz="1800" dirty="0">
              <a:solidFill>
                <a:srgbClr val="002060"/>
              </a:solidFill>
              <a:effectLst/>
              <a:latin typeface="Franklin Gothic Book" panose="020B05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29790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5 Imagen">
            <a:extLst>
              <a:ext uri="{FF2B5EF4-FFF2-40B4-BE49-F238E27FC236}">
                <a16:creationId xmlns:a16="http://schemas.microsoft.com/office/drawing/2014/main" id="{8CB09A4F-0CA5-4746-A79E-7999E1538C0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924" y="205530"/>
            <a:ext cx="2107094" cy="10518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E26CF044-AC94-44D5-B93F-7360D190F1B9}"/>
              </a:ext>
            </a:extLst>
          </p:cNvPr>
          <p:cNvSpPr txBox="1"/>
          <p:nvPr/>
        </p:nvSpPr>
        <p:spPr>
          <a:xfrm>
            <a:off x="604910" y="1385357"/>
            <a:ext cx="9094763" cy="27392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s-ES" b="1" dirty="0">
              <a:solidFill>
                <a:srgbClr val="002060"/>
              </a:solidFill>
              <a:latin typeface="Franklin Gothic Book" panose="020B05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1400" b="1" dirty="0">
                <a:solidFill>
                  <a:srgbClr val="002060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s-ES" sz="1400" b="1" dirty="0">
                <a:solidFill>
                  <a:srgbClr val="002060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.- </a:t>
            </a:r>
            <a:r>
              <a:rPr lang="es-ES" sz="1400" dirty="0">
                <a:solidFill>
                  <a:srgbClr val="002060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día 29 de septiembre del año 2020, se acudió al Llano y Anexos</a:t>
            </a:r>
            <a:r>
              <a:rPr lang="es-ES" sz="1400" b="1" dirty="0">
                <a:solidFill>
                  <a:srgbClr val="002060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endParaRPr lang="es-ES" sz="1400" b="1" dirty="0">
              <a:solidFill>
                <a:srgbClr val="002060"/>
              </a:solidFill>
              <a:latin typeface="Franklin Gothic Book" panose="020B05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ES" sz="1800" dirty="0">
              <a:solidFill>
                <a:srgbClr val="002060"/>
              </a:solidFill>
              <a:effectLst/>
              <a:latin typeface="Franklin Gothic Book" panose="020B05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ES" dirty="0">
              <a:solidFill>
                <a:srgbClr val="002060"/>
              </a:solidFill>
              <a:latin typeface="Franklin Gothic Book" panose="020B05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ES" sz="1800" dirty="0">
              <a:solidFill>
                <a:srgbClr val="002060"/>
              </a:solidFill>
              <a:effectLst/>
              <a:latin typeface="Franklin Gothic Book" panose="020B05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ES" dirty="0">
              <a:solidFill>
                <a:srgbClr val="002060"/>
              </a:solidFill>
              <a:latin typeface="Franklin Gothic Book" panose="020B05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ES" sz="1800" dirty="0">
              <a:solidFill>
                <a:srgbClr val="002060"/>
              </a:solidFill>
              <a:effectLst/>
              <a:latin typeface="Franklin Gothic Book" panose="020B05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ES" dirty="0">
              <a:solidFill>
                <a:srgbClr val="002060"/>
              </a:solidFill>
              <a:latin typeface="Franklin Gothic Book" panose="020B05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1800" dirty="0">
                <a:solidFill>
                  <a:srgbClr val="002060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031" name="Imagen 18">
            <a:extLst>
              <a:ext uri="{FF2B5EF4-FFF2-40B4-BE49-F238E27FC236}">
                <a16:creationId xmlns:a16="http://schemas.microsoft.com/office/drawing/2014/main" id="{335D4605-2BC8-4E6D-8052-553FB5428D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7751" y="3091389"/>
            <a:ext cx="2454187" cy="1838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Imagen 6">
            <a:extLst>
              <a:ext uri="{FF2B5EF4-FFF2-40B4-BE49-F238E27FC236}">
                <a16:creationId xmlns:a16="http://schemas.microsoft.com/office/drawing/2014/main" id="{136DAEFD-5358-4CAE-AD38-A6D2D1ED9F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4051" y="3020321"/>
            <a:ext cx="2643700" cy="1980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8">
            <a:extLst>
              <a:ext uri="{FF2B5EF4-FFF2-40B4-BE49-F238E27FC236}">
                <a16:creationId xmlns:a16="http://schemas.microsoft.com/office/drawing/2014/main" id="{9EA79B71-EAC5-43BC-B8D7-7C791A0D38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98" y="0"/>
            <a:ext cx="12128802" cy="451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F0FD50F4-5B3E-4B75-9A34-FDBF20525A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98" y="2305050"/>
            <a:ext cx="12128802" cy="451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AAAF2260-7622-4E09-A716-B3B89423B6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98" y="4752975"/>
            <a:ext cx="12128802" cy="451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560989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5 Imagen">
            <a:extLst>
              <a:ext uri="{FF2B5EF4-FFF2-40B4-BE49-F238E27FC236}">
                <a16:creationId xmlns:a16="http://schemas.microsoft.com/office/drawing/2014/main" id="{8CB09A4F-0CA5-4746-A79E-7999E1538C0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924" y="205530"/>
            <a:ext cx="2107094" cy="10518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E26CF044-AC94-44D5-B93F-7360D190F1B9}"/>
              </a:ext>
            </a:extLst>
          </p:cNvPr>
          <p:cNvSpPr txBox="1"/>
          <p:nvPr/>
        </p:nvSpPr>
        <p:spPr>
          <a:xfrm>
            <a:off x="604910" y="1385357"/>
            <a:ext cx="9094763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s-ES" b="1" dirty="0">
              <a:solidFill>
                <a:srgbClr val="002060"/>
              </a:solidFill>
              <a:latin typeface="Franklin Gothic Book" panose="020B05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1400" b="1" dirty="0">
                <a:solidFill>
                  <a:srgbClr val="002060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3.- </a:t>
            </a:r>
            <a:r>
              <a:rPr lang="es-ES" sz="1400" dirty="0">
                <a:solidFill>
                  <a:srgbClr val="002060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día </a:t>
            </a:r>
            <a:r>
              <a:rPr lang="es-ES" sz="1400" dirty="0">
                <a:solidFill>
                  <a:srgbClr val="002060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14</a:t>
            </a:r>
            <a:r>
              <a:rPr lang="es-ES" sz="1400" dirty="0">
                <a:solidFill>
                  <a:srgbClr val="002060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Octubre del año 2020, se acudió a Lomas del Rincón</a:t>
            </a:r>
            <a:r>
              <a:rPr lang="es-ES" sz="1400" b="1" dirty="0">
                <a:solidFill>
                  <a:srgbClr val="002060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endParaRPr lang="es-ES" b="1" dirty="0">
              <a:solidFill>
                <a:srgbClr val="002060"/>
              </a:solidFill>
              <a:latin typeface="Franklin Gothic Book" panose="020B05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ES" sz="1800" dirty="0">
              <a:solidFill>
                <a:srgbClr val="002060"/>
              </a:solidFill>
              <a:effectLst/>
              <a:latin typeface="Franklin Gothic Book" panose="020B05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ES" dirty="0">
              <a:solidFill>
                <a:srgbClr val="002060"/>
              </a:solidFill>
              <a:latin typeface="Franklin Gothic Book" panose="020B05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ES" sz="1800" dirty="0">
              <a:solidFill>
                <a:srgbClr val="002060"/>
              </a:solidFill>
              <a:effectLst/>
              <a:latin typeface="Franklin Gothic Book" panose="020B05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ES" dirty="0">
              <a:solidFill>
                <a:srgbClr val="002060"/>
              </a:solidFill>
              <a:latin typeface="Franklin Gothic Book" panose="020B05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ES" sz="1800" dirty="0">
              <a:solidFill>
                <a:srgbClr val="002060"/>
              </a:solidFill>
              <a:effectLst/>
              <a:latin typeface="Franklin Gothic Book" panose="020B05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ES" dirty="0">
              <a:solidFill>
                <a:srgbClr val="002060"/>
              </a:solidFill>
              <a:latin typeface="Franklin Gothic Book" panose="020B05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1800" dirty="0">
                <a:solidFill>
                  <a:srgbClr val="002060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9EA79B71-EAC5-43BC-B8D7-7C791A0D38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98" y="0"/>
            <a:ext cx="12128802" cy="451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F0FD50F4-5B3E-4B75-9A34-FDBF20525A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98" y="2305050"/>
            <a:ext cx="12128802" cy="451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AAAF2260-7622-4E09-A716-B3B89423B6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98" y="4752975"/>
            <a:ext cx="12128802" cy="451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B96BCEB1-EF67-43D6-B2F9-6AAFC99C339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805" y="2305050"/>
            <a:ext cx="4840143" cy="35663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649585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5 Imagen">
            <a:extLst>
              <a:ext uri="{FF2B5EF4-FFF2-40B4-BE49-F238E27FC236}">
                <a16:creationId xmlns:a16="http://schemas.microsoft.com/office/drawing/2014/main" id="{8CB09A4F-0CA5-4746-A79E-7999E1538C0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924" y="205530"/>
            <a:ext cx="2107094" cy="10518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5BC42110-6875-463E-966A-F1181E546909}"/>
              </a:ext>
            </a:extLst>
          </p:cNvPr>
          <p:cNvSpPr txBox="1"/>
          <p:nvPr/>
        </p:nvSpPr>
        <p:spPr>
          <a:xfrm>
            <a:off x="578435" y="1162986"/>
            <a:ext cx="95415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>
                <a:solidFill>
                  <a:schemeClr val="accent2">
                    <a:lumMod val="75000"/>
                  </a:schemeClr>
                </a:solidFill>
                <a:latin typeface="Franklin Gothic Book" panose="020B0503020102020204" pitchFamily="34" charset="0"/>
              </a:rPr>
              <a:t>    </a:t>
            </a:r>
          </a:p>
          <a:p>
            <a:pPr algn="ctr"/>
            <a:endParaRPr lang="es-MX" sz="3600" b="1" dirty="0">
              <a:solidFill>
                <a:schemeClr val="accent2">
                  <a:lumMod val="75000"/>
                </a:schemeClr>
              </a:solidFill>
              <a:latin typeface="Franklin Gothic Book" panose="020B0503020102020204" pitchFamily="34" charset="0"/>
            </a:endParaRPr>
          </a:p>
          <a:p>
            <a:pPr algn="ctr"/>
            <a:r>
              <a:rPr lang="es-MX" sz="3600" b="1" dirty="0">
                <a:solidFill>
                  <a:schemeClr val="accent2">
                    <a:lumMod val="75000"/>
                  </a:schemeClr>
                </a:solidFill>
                <a:latin typeface="Franklin Gothic Book" panose="020B0503020102020204" pitchFamily="34" charset="0"/>
              </a:rPr>
              <a:t>    </a:t>
            </a:r>
            <a:r>
              <a:rPr lang="es-MX" sz="2800" b="1" dirty="0">
                <a:solidFill>
                  <a:schemeClr val="accent2">
                    <a:lumMod val="75000"/>
                  </a:schemeClr>
                </a:solidFill>
                <a:latin typeface="Franklin Gothic Book" panose="020B0503020102020204" pitchFamily="34" charset="0"/>
              </a:rPr>
              <a:t>Asentamientos Humanos Regularizados</a:t>
            </a:r>
          </a:p>
        </p:txBody>
      </p:sp>
    </p:spTree>
    <p:extLst>
      <p:ext uri="{BB962C8B-B14F-4D97-AF65-F5344CB8AC3E}">
        <p14:creationId xmlns:p14="http://schemas.microsoft.com/office/powerpoint/2010/main" val="215105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5 Imagen">
            <a:extLst>
              <a:ext uri="{FF2B5EF4-FFF2-40B4-BE49-F238E27FC236}">
                <a16:creationId xmlns:a16="http://schemas.microsoft.com/office/drawing/2014/main" id="{8CB09A4F-0CA5-4746-A79E-7999E1538C0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924" y="205530"/>
            <a:ext cx="2107094" cy="10518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E26CF044-AC94-44D5-B93F-7360D190F1B9}"/>
              </a:ext>
            </a:extLst>
          </p:cNvPr>
          <p:cNvSpPr txBox="1"/>
          <p:nvPr/>
        </p:nvSpPr>
        <p:spPr>
          <a:xfrm>
            <a:off x="604910" y="1385357"/>
            <a:ext cx="9094763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s-ES" b="1" dirty="0">
              <a:solidFill>
                <a:srgbClr val="002060"/>
              </a:solidFill>
              <a:latin typeface="Franklin Gothic Book" panose="020B05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1400" b="1" dirty="0">
                <a:solidFill>
                  <a:srgbClr val="002060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s-ES" sz="1400" b="1" dirty="0">
                <a:solidFill>
                  <a:srgbClr val="002060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.- </a:t>
            </a:r>
            <a:r>
              <a:rPr lang="es-ES" sz="1400" dirty="0">
                <a:solidFill>
                  <a:srgbClr val="002060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Febrero del año 2021, se acudió a Nueva Santa María II sección. </a:t>
            </a:r>
            <a:endParaRPr lang="es-ES" sz="1400" b="1" dirty="0">
              <a:solidFill>
                <a:srgbClr val="002060"/>
              </a:solidFill>
              <a:latin typeface="Franklin Gothic Book" panose="020B05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ES" b="1" dirty="0">
              <a:solidFill>
                <a:srgbClr val="002060"/>
              </a:solidFill>
              <a:latin typeface="Franklin Gothic Book" panose="020B05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ES" sz="1800" dirty="0">
              <a:solidFill>
                <a:srgbClr val="002060"/>
              </a:solidFill>
              <a:effectLst/>
              <a:latin typeface="Franklin Gothic Book" panose="020B05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ES" dirty="0">
              <a:solidFill>
                <a:srgbClr val="002060"/>
              </a:solidFill>
              <a:latin typeface="Franklin Gothic Book" panose="020B05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ES" sz="1800" dirty="0">
              <a:solidFill>
                <a:srgbClr val="002060"/>
              </a:solidFill>
              <a:effectLst/>
              <a:latin typeface="Franklin Gothic Book" panose="020B05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ES" dirty="0">
              <a:solidFill>
                <a:srgbClr val="002060"/>
              </a:solidFill>
              <a:latin typeface="Franklin Gothic Book" panose="020B05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ES" sz="1800" dirty="0">
              <a:solidFill>
                <a:srgbClr val="002060"/>
              </a:solidFill>
              <a:effectLst/>
              <a:latin typeface="Franklin Gothic Book" panose="020B05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ES" dirty="0">
              <a:solidFill>
                <a:srgbClr val="002060"/>
              </a:solidFill>
              <a:latin typeface="Franklin Gothic Book" panose="020B05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1800" dirty="0">
                <a:solidFill>
                  <a:srgbClr val="002060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9EA79B71-EAC5-43BC-B8D7-7C791A0D38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98" y="0"/>
            <a:ext cx="12128802" cy="451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F0FD50F4-5B3E-4B75-9A34-FDBF20525A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98" y="2305050"/>
            <a:ext cx="12128802" cy="451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903588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5 Imagen">
            <a:extLst>
              <a:ext uri="{FF2B5EF4-FFF2-40B4-BE49-F238E27FC236}">
                <a16:creationId xmlns:a16="http://schemas.microsoft.com/office/drawing/2014/main" id="{8CB09A4F-0CA5-4746-A79E-7999E1538C0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924" y="205530"/>
            <a:ext cx="2107094" cy="10518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4207B5A6-706E-42D2-91D8-9A84842A7A7D}"/>
              </a:ext>
            </a:extLst>
          </p:cNvPr>
          <p:cNvSpPr txBox="1"/>
          <p:nvPr/>
        </p:nvSpPr>
        <p:spPr>
          <a:xfrm>
            <a:off x="1418146" y="1778781"/>
            <a:ext cx="70104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>
                <a:solidFill>
                  <a:srgbClr val="92D050"/>
                </a:solidFill>
                <a:latin typeface="Franklin Gothic Book" panose="020B0503020102020204" pitchFamily="34" charset="0"/>
              </a:rPr>
              <a:t>    </a:t>
            </a:r>
            <a:endParaRPr lang="es-MX" sz="2800" b="1" u="sng" dirty="0">
              <a:solidFill>
                <a:srgbClr val="92D050"/>
              </a:solidFill>
              <a:latin typeface="Franklin Gothic Book" panose="020B0503020102020204" pitchFamily="34" charset="0"/>
            </a:endParaRPr>
          </a:p>
          <a:p>
            <a:pPr algn="ctr"/>
            <a:r>
              <a:rPr lang="es-MX" sz="2800" b="1" u="sng" dirty="0">
                <a:solidFill>
                  <a:schemeClr val="accent2">
                    <a:lumMod val="75000"/>
                  </a:schemeClr>
                </a:solidFill>
                <a:latin typeface="Franklin Gothic Book" panose="020B0503020102020204" pitchFamily="34" charset="0"/>
              </a:rPr>
              <a:t>Apoyo a otras dependencias</a:t>
            </a:r>
          </a:p>
        </p:txBody>
      </p:sp>
    </p:spTree>
    <p:extLst>
      <p:ext uri="{BB962C8B-B14F-4D97-AF65-F5344CB8AC3E}">
        <p14:creationId xmlns:p14="http://schemas.microsoft.com/office/powerpoint/2010/main" val="27253973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5 Imagen">
            <a:extLst>
              <a:ext uri="{FF2B5EF4-FFF2-40B4-BE49-F238E27FC236}">
                <a16:creationId xmlns:a16="http://schemas.microsoft.com/office/drawing/2014/main" id="{8CB09A4F-0CA5-4746-A79E-7999E1538C0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924" y="205530"/>
            <a:ext cx="2107094" cy="10518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4207B5A6-706E-42D2-91D8-9A84842A7A7D}"/>
              </a:ext>
            </a:extLst>
          </p:cNvPr>
          <p:cNvSpPr txBox="1"/>
          <p:nvPr/>
        </p:nvSpPr>
        <p:spPr>
          <a:xfrm>
            <a:off x="2716694" y="334031"/>
            <a:ext cx="50490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>
                <a:latin typeface="Franklin Gothic Book" panose="020B0503020102020204" pitchFamily="34" charset="0"/>
              </a:rPr>
              <a:t>    </a:t>
            </a:r>
            <a:endParaRPr lang="es-MX" sz="3600" b="1" u="sng" dirty="0">
              <a:solidFill>
                <a:schemeClr val="accent5">
                  <a:lumMod val="75000"/>
                </a:schemeClr>
              </a:solidFill>
              <a:latin typeface="Franklin Gothic Book" panose="020B0503020102020204" pitchFamily="34" charset="0"/>
            </a:endParaRPr>
          </a:p>
          <a:p>
            <a:pPr algn="ctr"/>
            <a:r>
              <a:rPr lang="es-MX" b="1" u="sng" dirty="0">
                <a:latin typeface="Franklin Gothic Book" panose="020B0503020102020204" pitchFamily="34" charset="0"/>
              </a:rPr>
              <a:t>Apoyo a otras dependencias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C9DEF00-FB73-4B3C-B98D-36328E7F8B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6574" y="44307"/>
            <a:ext cx="651452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Informe anual de actividades, Agosto 2020. 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BD262491-D7A8-4566-805F-3DC2268239F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96758581"/>
              </p:ext>
            </p:extLst>
          </p:nvPr>
        </p:nvGraphicFramePr>
        <p:xfrm>
          <a:off x="1219201" y="1686460"/>
          <a:ext cx="7938052" cy="47590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825475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5 Imagen">
            <a:extLst>
              <a:ext uri="{FF2B5EF4-FFF2-40B4-BE49-F238E27FC236}">
                <a16:creationId xmlns:a16="http://schemas.microsoft.com/office/drawing/2014/main" id="{8CB09A4F-0CA5-4746-A79E-7999E1538C0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924" y="205530"/>
            <a:ext cx="2107094" cy="10518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4207B5A6-706E-42D2-91D8-9A84842A7A7D}"/>
              </a:ext>
            </a:extLst>
          </p:cNvPr>
          <p:cNvSpPr txBox="1"/>
          <p:nvPr/>
        </p:nvSpPr>
        <p:spPr>
          <a:xfrm>
            <a:off x="2716694" y="334031"/>
            <a:ext cx="50490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>
                <a:latin typeface="Franklin Gothic Book" panose="020B0503020102020204" pitchFamily="34" charset="0"/>
              </a:rPr>
              <a:t>    </a:t>
            </a:r>
            <a:endParaRPr lang="es-MX" sz="3600" b="1" u="sng" dirty="0">
              <a:solidFill>
                <a:schemeClr val="accent5">
                  <a:lumMod val="75000"/>
                </a:schemeClr>
              </a:solidFill>
              <a:latin typeface="Franklin Gothic Book" panose="020B0503020102020204" pitchFamily="34" charset="0"/>
            </a:endParaRPr>
          </a:p>
          <a:p>
            <a:pPr algn="ctr"/>
            <a:r>
              <a:rPr lang="es-MX" b="1" u="sng" dirty="0">
                <a:latin typeface="Franklin Gothic Book" panose="020B0503020102020204" pitchFamily="34" charset="0"/>
              </a:rPr>
              <a:t>Apoyo a otras dependencias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C9DEF00-FB73-4B3C-B98D-36328E7F8B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6574" y="44307"/>
            <a:ext cx="651452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Informe anual de actividades, Agosto 2020. 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BD262491-D7A8-4566-805F-3DC2268239F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3021284"/>
              </p:ext>
            </p:extLst>
          </p:nvPr>
        </p:nvGraphicFramePr>
        <p:xfrm>
          <a:off x="1219201" y="1686460"/>
          <a:ext cx="7938052" cy="47590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8840119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5 Imagen">
            <a:extLst>
              <a:ext uri="{FF2B5EF4-FFF2-40B4-BE49-F238E27FC236}">
                <a16:creationId xmlns:a16="http://schemas.microsoft.com/office/drawing/2014/main" id="{8CB09A4F-0CA5-4746-A79E-7999E1538C0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924" y="205530"/>
            <a:ext cx="2107094" cy="10518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4207B5A6-706E-42D2-91D8-9A84842A7A7D}"/>
              </a:ext>
            </a:extLst>
          </p:cNvPr>
          <p:cNvSpPr txBox="1"/>
          <p:nvPr/>
        </p:nvSpPr>
        <p:spPr>
          <a:xfrm>
            <a:off x="2716694" y="334031"/>
            <a:ext cx="50490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>
                <a:latin typeface="Franklin Gothic Book" panose="020B0503020102020204" pitchFamily="34" charset="0"/>
              </a:rPr>
              <a:t>    </a:t>
            </a:r>
            <a:endParaRPr lang="es-MX" sz="3600" b="1" u="sng" dirty="0">
              <a:solidFill>
                <a:schemeClr val="accent5">
                  <a:lumMod val="75000"/>
                </a:schemeClr>
              </a:solidFill>
              <a:latin typeface="Franklin Gothic Book" panose="020B0503020102020204" pitchFamily="34" charset="0"/>
            </a:endParaRPr>
          </a:p>
          <a:p>
            <a:pPr algn="ctr"/>
            <a:r>
              <a:rPr lang="es-MX" b="1" u="sng" dirty="0">
                <a:latin typeface="Franklin Gothic Book" panose="020B0503020102020204" pitchFamily="34" charset="0"/>
              </a:rPr>
              <a:t>Apoyo a otras dependencias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C9DEF00-FB73-4B3C-B98D-36328E7F8B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6574" y="44307"/>
            <a:ext cx="651452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Informe anual de actividades, Agosto 2020. 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BD262491-D7A8-4566-805F-3DC2268239F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48123262"/>
              </p:ext>
            </p:extLst>
          </p:nvPr>
        </p:nvGraphicFramePr>
        <p:xfrm>
          <a:off x="2257777" y="2201332"/>
          <a:ext cx="6899475" cy="42441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992039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5 Imagen">
            <a:extLst>
              <a:ext uri="{FF2B5EF4-FFF2-40B4-BE49-F238E27FC236}">
                <a16:creationId xmlns:a16="http://schemas.microsoft.com/office/drawing/2014/main" id="{8CB09A4F-0CA5-4746-A79E-7999E1538C0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924" y="205530"/>
            <a:ext cx="2107094" cy="10518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4207B5A6-706E-42D2-91D8-9A84842A7A7D}"/>
              </a:ext>
            </a:extLst>
          </p:cNvPr>
          <p:cNvSpPr txBox="1"/>
          <p:nvPr/>
        </p:nvSpPr>
        <p:spPr>
          <a:xfrm>
            <a:off x="2716694" y="334031"/>
            <a:ext cx="50490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>
                <a:latin typeface="Franklin Gothic Book" panose="020B0503020102020204" pitchFamily="34" charset="0"/>
              </a:rPr>
              <a:t>    </a:t>
            </a:r>
            <a:endParaRPr lang="es-MX" sz="3600" b="1" u="sng" dirty="0">
              <a:solidFill>
                <a:schemeClr val="accent5">
                  <a:lumMod val="75000"/>
                </a:schemeClr>
              </a:solidFill>
              <a:latin typeface="Franklin Gothic Book" panose="020B0503020102020204" pitchFamily="34" charset="0"/>
            </a:endParaRPr>
          </a:p>
          <a:p>
            <a:pPr algn="ctr"/>
            <a:r>
              <a:rPr lang="es-MX" b="1" u="sng" dirty="0">
                <a:latin typeface="Franklin Gothic Book" panose="020B0503020102020204" pitchFamily="34" charset="0"/>
              </a:rPr>
              <a:t>Apoyo a otras dependencias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C9DEF00-FB73-4B3C-B98D-36328E7F8B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6574" y="44307"/>
            <a:ext cx="651452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Informe anual de actividades, Agosto 2020. 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BD262491-D7A8-4566-805F-3DC2268239F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63449188"/>
              </p:ext>
            </p:extLst>
          </p:nvPr>
        </p:nvGraphicFramePr>
        <p:xfrm>
          <a:off x="2257777" y="2201332"/>
          <a:ext cx="6899475" cy="42441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9615940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5 Imagen">
            <a:extLst>
              <a:ext uri="{FF2B5EF4-FFF2-40B4-BE49-F238E27FC236}">
                <a16:creationId xmlns:a16="http://schemas.microsoft.com/office/drawing/2014/main" id="{8CB09A4F-0CA5-4746-A79E-7999E1538C0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924" y="205530"/>
            <a:ext cx="2107094" cy="10518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4207B5A6-706E-42D2-91D8-9A84842A7A7D}"/>
              </a:ext>
            </a:extLst>
          </p:cNvPr>
          <p:cNvSpPr txBox="1"/>
          <p:nvPr/>
        </p:nvSpPr>
        <p:spPr>
          <a:xfrm>
            <a:off x="2716694" y="334031"/>
            <a:ext cx="50490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>
                <a:latin typeface="Franklin Gothic Book" panose="020B0503020102020204" pitchFamily="34" charset="0"/>
              </a:rPr>
              <a:t>    </a:t>
            </a:r>
            <a:endParaRPr lang="es-MX" sz="3600" b="1" u="sng" dirty="0">
              <a:solidFill>
                <a:schemeClr val="accent5">
                  <a:lumMod val="75000"/>
                </a:schemeClr>
              </a:solidFill>
              <a:latin typeface="Franklin Gothic Book" panose="020B0503020102020204" pitchFamily="34" charset="0"/>
            </a:endParaRPr>
          </a:p>
          <a:p>
            <a:pPr algn="ctr"/>
            <a:r>
              <a:rPr lang="es-ES" sz="1800" b="1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Medidas Preventivas de COVID-19</a:t>
            </a:r>
            <a:endParaRPr lang="es-MX" b="1" u="sng" dirty="0">
              <a:solidFill>
                <a:schemeClr val="accent5">
                  <a:lumMod val="75000"/>
                </a:schemeClr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030CAA1F-EA9B-44DF-BEAE-7984202834EF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5364" y="1864360"/>
            <a:ext cx="2369461" cy="3129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5627C9F9-DF71-42E4-9107-A8FC94AE8503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091286" y="1087900"/>
            <a:ext cx="3129279" cy="46822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6072310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5 Imagen">
            <a:extLst>
              <a:ext uri="{FF2B5EF4-FFF2-40B4-BE49-F238E27FC236}">
                <a16:creationId xmlns:a16="http://schemas.microsoft.com/office/drawing/2014/main" id="{8CB09A4F-0CA5-4746-A79E-7999E1538C0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924" y="205530"/>
            <a:ext cx="2107094" cy="10518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4207B5A6-706E-42D2-91D8-9A84842A7A7D}"/>
              </a:ext>
            </a:extLst>
          </p:cNvPr>
          <p:cNvSpPr txBox="1"/>
          <p:nvPr/>
        </p:nvSpPr>
        <p:spPr>
          <a:xfrm>
            <a:off x="2584173" y="644303"/>
            <a:ext cx="70104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>
                <a:latin typeface="Franklin Gothic Book" panose="020B0503020102020204" pitchFamily="34" charset="0"/>
              </a:rPr>
              <a:t>    </a:t>
            </a:r>
            <a:endParaRPr lang="es-MX" sz="3600" b="1" u="sng" dirty="0">
              <a:solidFill>
                <a:schemeClr val="accent5">
                  <a:lumMod val="75000"/>
                </a:schemeClr>
              </a:solidFill>
              <a:latin typeface="Franklin Gothic Book" panose="020B0503020102020204" pitchFamily="34" charset="0"/>
            </a:endParaRPr>
          </a:p>
          <a:p>
            <a:pPr algn="ctr"/>
            <a:r>
              <a:rPr lang="es-MX" b="1" u="sng" dirty="0">
                <a:solidFill>
                  <a:schemeClr val="accent2">
                    <a:lumMod val="75000"/>
                  </a:schemeClr>
                </a:solidFill>
                <a:latin typeface="Franklin Gothic Book" panose="020B0503020102020204" pitchFamily="34" charset="0"/>
              </a:rPr>
              <a:t>Proyectos en proceso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DC55763-32DD-4CFA-808E-E14403F7C08E}"/>
              </a:ext>
            </a:extLst>
          </p:cNvPr>
          <p:cNvSpPr txBox="1"/>
          <p:nvPr/>
        </p:nvSpPr>
        <p:spPr>
          <a:xfrm>
            <a:off x="675860" y="1906018"/>
            <a:ext cx="936928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latin typeface="Franklin Gothic Book" panose="020B0503020102020204" pitchFamily="34" charset="0"/>
              </a:rPr>
              <a:t>1.- </a:t>
            </a:r>
            <a:r>
              <a:rPr lang="es-MX" sz="1400" dirty="0">
                <a:latin typeface="Franklin Gothic Book" panose="020B0503020102020204" pitchFamily="34" charset="0"/>
              </a:rPr>
              <a:t>Se continua  trabajando en coordinación de la Dirección de Predial y Catastro, para escrituras de la Colonia Santa Fe. </a:t>
            </a:r>
          </a:p>
          <a:p>
            <a:endParaRPr lang="es-MX" sz="1400" b="1" dirty="0">
              <a:latin typeface="Franklin Gothic Book" panose="020B0503020102020204" pitchFamily="34" charset="0"/>
            </a:endParaRPr>
          </a:p>
          <a:p>
            <a:endParaRPr lang="es-MX" sz="1400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332549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5 Imagen">
            <a:extLst>
              <a:ext uri="{FF2B5EF4-FFF2-40B4-BE49-F238E27FC236}">
                <a16:creationId xmlns:a16="http://schemas.microsoft.com/office/drawing/2014/main" id="{8CB09A4F-0CA5-4746-A79E-7999E1538C0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924" y="205530"/>
            <a:ext cx="2107094" cy="10518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4207B5A6-706E-42D2-91D8-9A84842A7A7D}"/>
              </a:ext>
            </a:extLst>
          </p:cNvPr>
          <p:cNvSpPr txBox="1"/>
          <p:nvPr/>
        </p:nvSpPr>
        <p:spPr>
          <a:xfrm>
            <a:off x="662609" y="2410300"/>
            <a:ext cx="97403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>
                <a:latin typeface="Franklin Gothic Book" panose="020B0503020102020204" pitchFamily="34" charset="0"/>
              </a:rPr>
              <a:t>    </a:t>
            </a:r>
            <a:endParaRPr lang="es-MX" sz="3600" b="1" u="sng" dirty="0">
              <a:solidFill>
                <a:schemeClr val="accent5">
                  <a:lumMod val="75000"/>
                </a:schemeClr>
              </a:solidFill>
              <a:latin typeface="Franklin Gothic Book" panose="020B0503020102020204" pitchFamily="34" charset="0"/>
            </a:endParaRPr>
          </a:p>
          <a:p>
            <a:pPr algn="ctr"/>
            <a:r>
              <a:rPr lang="es-MX" b="1" u="sng" dirty="0">
                <a:solidFill>
                  <a:schemeClr val="accent2">
                    <a:lumMod val="75000"/>
                  </a:schemeClr>
                </a:solidFill>
                <a:latin typeface="Franklin Gothic Book" panose="020B0503020102020204" pitchFamily="34" charset="0"/>
              </a:rPr>
              <a:t>Estados Financieros</a:t>
            </a:r>
          </a:p>
        </p:txBody>
      </p:sp>
    </p:spTree>
    <p:extLst>
      <p:ext uri="{BB962C8B-B14F-4D97-AF65-F5344CB8AC3E}">
        <p14:creationId xmlns:p14="http://schemas.microsoft.com/office/powerpoint/2010/main" val="24035600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5 Imagen">
            <a:extLst>
              <a:ext uri="{FF2B5EF4-FFF2-40B4-BE49-F238E27FC236}">
                <a16:creationId xmlns:a16="http://schemas.microsoft.com/office/drawing/2014/main" id="{8CB09A4F-0CA5-4746-A79E-7999E1538C0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924" y="205530"/>
            <a:ext cx="2107094" cy="10518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C1D823BB-D150-42D5-854D-B85EB7DA145B}"/>
              </a:ext>
            </a:extLst>
          </p:cNvPr>
          <p:cNvSpPr txBox="1"/>
          <p:nvPr/>
        </p:nvSpPr>
        <p:spPr>
          <a:xfrm>
            <a:off x="391252" y="1555370"/>
            <a:ext cx="91440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dirty="0">
                <a:latin typeface="Franklin Gothic Book" panose="020B0503020102020204" pitchFamily="34" charset="0"/>
              </a:rPr>
              <a:t>Hasta el día de hoy  se han terminado  </a:t>
            </a:r>
            <a:r>
              <a:rPr lang="es-MX" sz="1400" b="1" dirty="0">
                <a:latin typeface="Franklin Gothic Book" panose="020B0503020102020204" pitchFamily="34" charset="0"/>
              </a:rPr>
              <a:t>167</a:t>
            </a:r>
            <a:r>
              <a:rPr lang="es-MX" sz="1400" dirty="0">
                <a:latin typeface="Franklin Gothic Book" panose="020B0503020102020204" pitchFamily="34" charset="0"/>
              </a:rPr>
              <a:t>  escrituras, entregadas </a:t>
            </a:r>
            <a:r>
              <a:rPr lang="es-MX" sz="1400" b="1" dirty="0">
                <a:latin typeface="Franklin Gothic Book" panose="020B0503020102020204" pitchFamily="34" charset="0"/>
              </a:rPr>
              <a:t>159</a:t>
            </a:r>
            <a:r>
              <a:rPr lang="es-MX" sz="1400" dirty="0">
                <a:latin typeface="Franklin Gothic Book" panose="020B0503020102020204" pitchFamily="34" charset="0"/>
              </a:rPr>
              <a:t> con las cuales se dio seguridad y legalidad  jurídica  a los poseedores de lotes y/o viviendas. Resultando beneficiadas </a:t>
            </a:r>
            <a:r>
              <a:rPr lang="es-MX" sz="1400" b="1" dirty="0">
                <a:latin typeface="Franklin Gothic Book" panose="020B0503020102020204" pitchFamily="34" charset="0"/>
              </a:rPr>
              <a:t>752</a:t>
            </a:r>
            <a:r>
              <a:rPr lang="es-MX" sz="1400" dirty="0">
                <a:latin typeface="Franklin Gothic Book" panose="020B0503020102020204" pitchFamily="34" charset="0"/>
              </a:rPr>
              <a:t>   </a:t>
            </a:r>
            <a:r>
              <a:rPr lang="es-MX" sz="1400" b="1" dirty="0">
                <a:latin typeface="Franklin Gothic Book" panose="020B0503020102020204" pitchFamily="34" charset="0"/>
              </a:rPr>
              <a:t>personas.</a:t>
            </a:r>
          </a:p>
          <a:p>
            <a:pPr algn="just"/>
            <a:endParaRPr lang="es-MX" sz="1400" b="1" dirty="0">
              <a:latin typeface="Franklin Gothic Book" panose="020B0503020102020204" pitchFamily="34" charset="0"/>
            </a:endParaRPr>
          </a:p>
          <a:p>
            <a:r>
              <a:rPr lang="es-MX" sz="1400" b="1" u="sng" dirty="0">
                <a:solidFill>
                  <a:srgbClr val="002060"/>
                </a:solidFill>
                <a:latin typeface="Franklin Gothic Book" panose="020B0503020102020204" pitchFamily="34" charset="0"/>
              </a:rPr>
              <a:t>Colonias Beneficiadas: </a:t>
            </a:r>
          </a:p>
          <a:p>
            <a:endParaRPr lang="es-MX" sz="1400" b="1" dirty="0">
              <a:latin typeface="Franklin Gothic Book" panose="020B0503020102020204" pitchFamily="34" charset="0"/>
            </a:endParaRPr>
          </a:p>
          <a:p>
            <a:r>
              <a:rPr lang="es-MX" sz="1400" b="1" dirty="0">
                <a:latin typeface="Franklin Gothic Book" panose="020B0503020102020204" pitchFamily="34" charset="0"/>
              </a:rPr>
              <a:t>*Predio Rio Santiago</a:t>
            </a:r>
          </a:p>
          <a:p>
            <a:r>
              <a:rPr lang="es-MX" sz="1400" b="1" dirty="0">
                <a:latin typeface="Franklin Gothic Book" panose="020B0503020102020204" pitchFamily="34" charset="0"/>
              </a:rPr>
              <a:t>*Nueva Santa María. </a:t>
            </a:r>
          </a:p>
          <a:p>
            <a:r>
              <a:rPr lang="es-MX" sz="1400" b="1" dirty="0">
                <a:latin typeface="Franklin Gothic Book" panose="020B0503020102020204" pitchFamily="34" charset="0"/>
              </a:rPr>
              <a:t>*Purísima Concepción</a:t>
            </a:r>
          </a:p>
          <a:p>
            <a:pPr algn="just"/>
            <a:endParaRPr lang="es-MX" dirty="0">
              <a:latin typeface="Franklin Gothic Book" panose="020B050302010202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0BF5B79E-F3AF-40F0-87B3-A5CA456230BD}"/>
              </a:ext>
            </a:extLst>
          </p:cNvPr>
          <p:cNvSpPr txBox="1"/>
          <p:nvPr/>
        </p:nvSpPr>
        <p:spPr>
          <a:xfrm>
            <a:off x="2711077" y="760748"/>
            <a:ext cx="61026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b="1" u="sng" dirty="0">
                <a:latin typeface="Franklin Gothic Book" panose="020B0503020102020204" pitchFamily="34" charset="0"/>
              </a:rPr>
              <a:t>Escrituras terminadas</a:t>
            </a:r>
          </a:p>
        </p:txBody>
      </p:sp>
    </p:spTree>
    <p:extLst>
      <p:ext uri="{BB962C8B-B14F-4D97-AF65-F5344CB8AC3E}">
        <p14:creationId xmlns:p14="http://schemas.microsoft.com/office/powerpoint/2010/main" val="15551628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5 Imagen">
            <a:extLst>
              <a:ext uri="{FF2B5EF4-FFF2-40B4-BE49-F238E27FC236}">
                <a16:creationId xmlns:a16="http://schemas.microsoft.com/office/drawing/2014/main" id="{8CB09A4F-0CA5-4746-A79E-7999E1538C0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924" y="205530"/>
            <a:ext cx="2107094" cy="10518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66878D7D-6982-497B-88C0-ECDABDB84BC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8710933"/>
              </p:ext>
            </p:extLst>
          </p:nvPr>
        </p:nvGraphicFramePr>
        <p:xfrm>
          <a:off x="1572210" y="2343150"/>
          <a:ext cx="6676819" cy="29254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21230761-EF2A-4E40-8138-29032FEDBC7A}"/>
              </a:ext>
            </a:extLst>
          </p:cNvPr>
          <p:cNvSpPr txBox="1"/>
          <p:nvPr/>
        </p:nvSpPr>
        <p:spPr>
          <a:xfrm>
            <a:off x="2392018" y="334031"/>
            <a:ext cx="56007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>
                <a:latin typeface="Franklin Gothic Book" panose="020B0503020102020204" pitchFamily="34" charset="0"/>
              </a:rPr>
              <a:t>    </a:t>
            </a:r>
            <a:endParaRPr lang="es-MX" sz="3600" b="1" u="sng" dirty="0">
              <a:solidFill>
                <a:schemeClr val="accent5">
                  <a:lumMod val="75000"/>
                </a:schemeClr>
              </a:solidFill>
              <a:latin typeface="Franklin Gothic Book" panose="020B0503020102020204" pitchFamily="34" charset="0"/>
            </a:endParaRPr>
          </a:p>
          <a:p>
            <a:pPr algn="ctr"/>
            <a:r>
              <a:rPr lang="es-MX" b="1" u="sng" dirty="0">
                <a:latin typeface="Franklin Gothic Book" panose="020B0503020102020204" pitchFamily="34" charset="0"/>
              </a:rPr>
              <a:t>Escrituras en trámite con notarios públicos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ACB4CEB-CC8E-48A0-A554-ECE4B90890D7}"/>
              </a:ext>
            </a:extLst>
          </p:cNvPr>
          <p:cNvSpPr txBox="1"/>
          <p:nvPr/>
        </p:nvSpPr>
        <p:spPr>
          <a:xfrm>
            <a:off x="3779386" y="947321"/>
            <a:ext cx="20118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MX" sz="3200" dirty="0"/>
          </a:p>
          <a:p>
            <a:pPr algn="ctr"/>
            <a:r>
              <a:rPr lang="es-MX" sz="1400" dirty="0"/>
              <a:t>19</a:t>
            </a:r>
            <a:r>
              <a:rPr lang="es-MX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2691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5 Imagen">
            <a:extLst>
              <a:ext uri="{FF2B5EF4-FFF2-40B4-BE49-F238E27FC236}">
                <a16:creationId xmlns:a16="http://schemas.microsoft.com/office/drawing/2014/main" id="{8CB09A4F-0CA5-4746-A79E-7999E1538C0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924" y="205530"/>
            <a:ext cx="2107094" cy="10518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03AEBDD3-D6BC-44A9-9C5D-4D433181D7AD}"/>
              </a:ext>
            </a:extLst>
          </p:cNvPr>
          <p:cNvSpPr txBox="1"/>
          <p:nvPr/>
        </p:nvSpPr>
        <p:spPr>
          <a:xfrm>
            <a:off x="1951383" y="1398104"/>
            <a:ext cx="70203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b="1" u="sng" dirty="0">
                <a:latin typeface="Franklin Gothic Book" panose="020B0503020102020204" pitchFamily="34" charset="0"/>
              </a:rPr>
              <a:t>Escrituras pendientes de tramite ante el IMUVI</a:t>
            </a:r>
            <a:endParaRPr lang="es-MX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0106127-1243-454C-92E1-62AF2AE13B38}"/>
              </a:ext>
            </a:extLst>
          </p:cNvPr>
          <p:cNvSpPr txBox="1"/>
          <p:nvPr/>
        </p:nvSpPr>
        <p:spPr>
          <a:xfrm>
            <a:off x="4465737" y="3048379"/>
            <a:ext cx="18155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dirty="0"/>
              <a:t> </a:t>
            </a:r>
            <a:r>
              <a:rPr lang="es-MX" sz="1400" dirty="0"/>
              <a:t>21</a:t>
            </a:r>
          </a:p>
        </p:txBody>
      </p:sp>
    </p:spTree>
    <p:extLst>
      <p:ext uri="{BB962C8B-B14F-4D97-AF65-F5344CB8AC3E}">
        <p14:creationId xmlns:p14="http://schemas.microsoft.com/office/powerpoint/2010/main" val="33034868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5 Imagen">
            <a:extLst>
              <a:ext uri="{FF2B5EF4-FFF2-40B4-BE49-F238E27FC236}">
                <a16:creationId xmlns:a16="http://schemas.microsoft.com/office/drawing/2014/main" id="{8CB09A4F-0CA5-4746-A79E-7999E1538C0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924" y="205530"/>
            <a:ext cx="2107094" cy="10518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4207B5A6-706E-42D2-91D8-9A84842A7A7D}"/>
              </a:ext>
            </a:extLst>
          </p:cNvPr>
          <p:cNvSpPr txBox="1"/>
          <p:nvPr/>
        </p:nvSpPr>
        <p:spPr>
          <a:xfrm>
            <a:off x="206375" y="1922413"/>
            <a:ext cx="992919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latin typeface="Franklin Gothic Book" panose="020B0503020102020204" pitchFamily="34" charset="0"/>
              </a:rPr>
              <a:t>    </a:t>
            </a:r>
            <a:endParaRPr lang="es-MX" sz="2400" b="1" u="sng" dirty="0">
              <a:latin typeface="Franklin Gothic Book" panose="020B0503020102020204" pitchFamily="34" charset="0"/>
            </a:endParaRPr>
          </a:p>
          <a:p>
            <a:pPr algn="ctr"/>
            <a:r>
              <a:rPr lang="es-MX" b="1" u="sng" dirty="0">
                <a:solidFill>
                  <a:schemeClr val="accent2">
                    <a:lumMod val="75000"/>
                  </a:schemeClr>
                </a:solidFill>
                <a:latin typeface="Franklin Gothic Book" panose="020B0503020102020204" pitchFamily="34" charset="0"/>
              </a:rPr>
              <a:t>Asentamientos Humanos en proceso de Regularización</a:t>
            </a:r>
            <a:endParaRPr lang="es-MX" sz="6000" b="1" u="sng" dirty="0">
              <a:solidFill>
                <a:schemeClr val="accent2">
                  <a:lumMod val="75000"/>
                </a:schemeClr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22023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5 Imagen">
            <a:extLst>
              <a:ext uri="{FF2B5EF4-FFF2-40B4-BE49-F238E27FC236}">
                <a16:creationId xmlns:a16="http://schemas.microsoft.com/office/drawing/2014/main" id="{8CB09A4F-0CA5-4746-A79E-7999E1538C0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924" y="205530"/>
            <a:ext cx="2107094" cy="10518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4207B5A6-706E-42D2-91D8-9A84842A7A7D}"/>
              </a:ext>
            </a:extLst>
          </p:cNvPr>
          <p:cNvSpPr txBox="1"/>
          <p:nvPr/>
        </p:nvSpPr>
        <p:spPr>
          <a:xfrm>
            <a:off x="284924" y="1019801"/>
            <a:ext cx="1059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>
                <a:latin typeface="Franklin Gothic Book" panose="020B0503020102020204" pitchFamily="34" charset="0"/>
              </a:rPr>
              <a:t>    </a:t>
            </a:r>
            <a:endParaRPr lang="es-MX" sz="3600" b="1" u="sng" dirty="0">
              <a:solidFill>
                <a:schemeClr val="accent5">
                  <a:lumMod val="75000"/>
                </a:schemeClr>
              </a:solidFill>
              <a:latin typeface="Franklin Gothic Book" panose="020B0503020102020204" pitchFamily="34" charset="0"/>
            </a:endParaRPr>
          </a:p>
          <a:p>
            <a:pPr algn="ctr"/>
            <a:r>
              <a:rPr lang="es-MX" b="1" u="sng" dirty="0">
                <a:solidFill>
                  <a:schemeClr val="accent5">
                    <a:lumMod val="75000"/>
                  </a:schemeClr>
                </a:solidFill>
                <a:latin typeface="Franklin Gothic Book" panose="020B0503020102020204" pitchFamily="34" charset="0"/>
              </a:rPr>
              <a:t>Asentamientos Humanos en proceso de Regularización.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0884C833-CD22-4297-A854-EEF0759884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1078934"/>
              </p:ext>
            </p:extLst>
          </p:nvPr>
        </p:nvGraphicFramePr>
        <p:xfrm>
          <a:off x="967408" y="2376432"/>
          <a:ext cx="8547653" cy="26738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57740">
                  <a:extLst>
                    <a:ext uri="{9D8B030D-6E8A-4147-A177-3AD203B41FA5}">
                      <a16:colId xmlns:a16="http://schemas.microsoft.com/office/drawing/2014/main" val="2774147765"/>
                    </a:ext>
                  </a:extLst>
                </a:gridCol>
                <a:gridCol w="1661512">
                  <a:extLst>
                    <a:ext uri="{9D8B030D-6E8A-4147-A177-3AD203B41FA5}">
                      <a16:colId xmlns:a16="http://schemas.microsoft.com/office/drawing/2014/main" val="4128192475"/>
                    </a:ext>
                  </a:extLst>
                </a:gridCol>
                <a:gridCol w="2243022">
                  <a:extLst>
                    <a:ext uri="{9D8B030D-6E8A-4147-A177-3AD203B41FA5}">
                      <a16:colId xmlns:a16="http://schemas.microsoft.com/office/drawing/2014/main" val="3231718191"/>
                    </a:ext>
                  </a:extLst>
                </a:gridCol>
                <a:gridCol w="1843408">
                  <a:extLst>
                    <a:ext uri="{9D8B030D-6E8A-4147-A177-3AD203B41FA5}">
                      <a16:colId xmlns:a16="http://schemas.microsoft.com/office/drawing/2014/main" val="936215859"/>
                    </a:ext>
                  </a:extLst>
                </a:gridCol>
                <a:gridCol w="1341971">
                  <a:extLst>
                    <a:ext uri="{9D8B030D-6E8A-4147-A177-3AD203B41FA5}">
                      <a16:colId xmlns:a16="http://schemas.microsoft.com/office/drawing/2014/main" val="1094886603"/>
                    </a:ext>
                  </a:extLst>
                </a:gridCol>
              </a:tblGrid>
              <a:tr h="298168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Franklin Gothic Book" panose="020B0503020102020204" pitchFamily="34" charset="0"/>
                        </a:rPr>
                        <a:t>ASENTAMIENTOS EN PROCESO DE REGULARIZACIÓN</a:t>
                      </a:r>
                      <a:endParaRPr lang="es-MX" sz="14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1929477"/>
                  </a:ext>
                </a:extLst>
              </a:tr>
              <a:tr h="6167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ASENTAMIENTO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  <a:latin typeface="Franklin Gothic Book" panose="020B0503020102020204" pitchFamily="34" charset="0"/>
                        </a:rPr>
                        <a:t>TOTA LOTES A REGULARIZAR </a:t>
                      </a:r>
                      <a:endParaRPr lang="es-MX" sz="140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Franklin Gothic Book" panose="020B0503020102020204" pitchFamily="34" charset="0"/>
                        </a:rPr>
                        <a:t>SUPERFICIE A REGULARIZAR</a:t>
                      </a:r>
                      <a:endParaRPr lang="es-MX" sz="14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  <a:latin typeface="Franklin Gothic Book" panose="020B0503020102020204" pitchFamily="34" charset="0"/>
                        </a:rPr>
                        <a:t>PERSONAS BENEFICIADAS</a:t>
                      </a:r>
                      <a:endParaRPr lang="es-MX" sz="140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  <a:latin typeface="Franklin Gothic Book" panose="020B0503020102020204" pitchFamily="34" charset="0"/>
                        </a:rPr>
                        <a:t>ÁREAS DE DONACIÓN </a:t>
                      </a:r>
                      <a:endParaRPr lang="es-MX" sz="140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81827441"/>
                  </a:ext>
                </a:extLst>
              </a:tr>
              <a:tr h="9352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Nueva Santa María II Sección 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25,391.56 Mt2</a:t>
                      </a:r>
                      <a:endParaRPr lang="es-MX" sz="1400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Franklin Gothic Book" panose="020B0503020102020204" pitchFamily="34" charset="0"/>
                        </a:rPr>
                        <a:t>1</a:t>
                      </a:r>
                      <a:endParaRPr lang="es-MX" sz="14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19314042"/>
                  </a:ext>
                </a:extLst>
              </a:tr>
              <a:tr h="519745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400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4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400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4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58491917"/>
                  </a:ext>
                </a:extLst>
              </a:tr>
              <a:tr h="303939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4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Franklin Gothic Book" panose="020B0503020102020204" pitchFamily="34" charset="0"/>
                        </a:rPr>
                        <a:t>        </a:t>
                      </a:r>
                      <a:endParaRPr lang="es-MX" sz="14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4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4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00691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1478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5 Imagen">
            <a:extLst>
              <a:ext uri="{FF2B5EF4-FFF2-40B4-BE49-F238E27FC236}">
                <a16:creationId xmlns:a16="http://schemas.microsoft.com/office/drawing/2014/main" id="{8CB09A4F-0CA5-4746-A79E-7999E1538C0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924" y="205530"/>
            <a:ext cx="2107094" cy="10518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4207B5A6-706E-42D2-91D8-9A84842A7A7D}"/>
              </a:ext>
            </a:extLst>
          </p:cNvPr>
          <p:cNvSpPr txBox="1"/>
          <p:nvPr/>
        </p:nvSpPr>
        <p:spPr>
          <a:xfrm>
            <a:off x="406400" y="1958749"/>
            <a:ext cx="99291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latin typeface="Franklin Gothic Book" panose="020B0503020102020204" pitchFamily="34" charset="0"/>
              </a:rPr>
              <a:t>    </a:t>
            </a:r>
            <a:endParaRPr lang="es-MX" sz="2400" b="1" u="sng" dirty="0">
              <a:latin typeface="Franklin Gothic Book" panose="020B0503020102020204" pitchFamily="34" charset="0"/>
            </a:endParaRPr>
          </a:p>
          <a:p>
            <a:pPr algn="ctr"/>
            <a:r>
              <a:rPr lang="es-MX" sz="2800" b="1" u="sng" dirty="0">
                <a:solidFill>
                  <a:schemeClr val="accent2">
                    <a:lumMod val="75000"/>
                  </a:schemeClr>
                </a:solidFill>
                <a:latin typeface="Franklin Gothic Book" panose="020B0503020102020204" pitchFamily="34" charset="0"/>
              </a:rPr>
              <a:t>Escrituración de predio propiedad </a:t>
            </a:r>
          </a:p>
          <a:p>
            <a:pPr algn="ctr"/>
            <a:r>
              <a:rPr lang="es-MX" sz="2800" b="1" u="sng" dirty="0">
                <a:solidFill>
                  <a:schemeClr val="accent2">
                    <a:lumMod val="75000"/>
                  </a:schemeClr>
                </a:solidFill>
                <a:latin typeface="Franklin Gothic Book" panose="020B0503020102020204" pitchFamily="34" charset="0"/>
              </a:rPr>
              <a:t>del IMUVI y del Municipio.</a:t>
            </a:r>
          </a:p>
        </p:txBody>
      </p:sp>
    </p:spTree>
    <p:extLst>
      <p:ext uri="{BB962C8B-B14F-4D97-AF65-F5344CB8AC3E}">
        <p14:creationId xmlns:p14="http://schemas.microsoft.com/office/powerpoint/2010/main" val="3510174871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2379</TotalTime>
  <Words>1133</Words>
  <Application>Microsoft Office PowerPoint</Application>
  <PresentationFormat>Panorámica</PresentationFormat>
  <Paragraphs>208</Paragraphs>
  <Slides>38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38</vt:i4>
      </vt:variant>
    </vt:vector>
  </HeadingPairs>
  <TitlesOfParts>
    <vt:vector size="45" baseType="lpstr">
      <vt:lpstr>Arial</vt:lpstr>
      <vt:lpstr>Calibri</vt:lpstr>
      <vt:lpstr>Franklin Gothic Book</vt:lpstr>
      <vt:lpstr>Trebuchet MS</vt:lpstr>
      <vt:lpstr>Wingdings</vt:lpstr>
      <vt:lpstr>Wingdings 3</vt:lpstr>
      <vt:lpstr>Faceta</vt:lpstr>
      <vt:lpstr> Instituto Municipal de Vivienda San Francisco del Rincón, Guanajuato  Informe Anual  de Actividades   Agosto 2021.   Director General Lic. Amanda Apolinar Muguel</vt:lpstr>
      <vt:lpstr> Fundamento articulo 17 fracción IX del Reglamento para la Constitución del Instituto Municipal de Vivienda IMUVI, San Francisco del Rincón,Gto.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Instituto Municipal de Vivienda San Francisco del Rincón, Guanajuato</dc:title>
  <dc:creator>DirIMUVI</dc:creator>
  <cp:lastModifiedBy>IMUVI 01</cp:lastModifiedBy>
  <cp:revision>379</cp:revision>
  <cp:lastPrinted>2019-02-25T19:46:34Z</cp:lastPrinted>
  <dcterms:created xsi:type="dcterms:W3CDTF">2019-02-24T20:46:36Z</dcterms:created>
  <dcterms:modified xsi:type="dcterms:W3CDTF">2021-10-04T18:36:38Z</dcterms:modified>
</cp:coreProperties>
</file>