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quis Gamiño" initials="CG" lastIdx="1" clrIdx="0">
    <p:extLst>
      <p:ext uri="{19B8F6BF-5375-455C-9EA6-DF929625EA0E}">
        <p15:presenceInfo xmlns:p15="http://schemas.microsoft.com/office/powerpoint/2012/main" userId="2cdaeb0b72283d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OFICIOS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DE-47FB-91B7-F682718ED0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DE-47FB-91B7-F682718ED0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DE-47FB-91B7-F682718ED0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DE-47FB-91B7-F682718ED0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DE-47FB-91B7-F682718ED0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DE-47FB-91B7-F682718ED0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ADE-47FB-91B7-F682718ED0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ADE-47FB-91B7-F682718ED0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ADE-47FB-91B7-F682718ED0E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ADE-47FB-91B7-F682718ED0E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ADE-47FB-91B7-F682718ED0E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ADE-47FB-91B7-F682718ED0E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ADE-47FB-91B7-F682718ED0E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ADE-47FB-91B7-F682718ED0E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ADE-47FB-91B7-F682718ED0E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ADE-47FB-91B7-F682718ED0EF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ADE-47FB-91B7-F682718ED0EF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9ADE-47FB-91B7-F682718ED0EF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9ADE-47FB-91B7-F682718ED0EF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9ADE-47FB-91B7-F682718ED0EF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9ADE-47FB-91B7-F682718ED0EF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9ADE-47FB-91B7-F682718ED0EF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9ADE-47FB-91B7-F682718ED0EF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9ADE-47FB-91B7-F682718ED0EF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9ADE-47FB-91B7-F682718ED0EF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9ADE-47FB-91B7-F682718ED0EF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9ADE-47FB-91B7-F682718ED0EF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9ADE-47FB-91B7-F682718ED0EF}"/>
              </c:ext>
            </c:extLst>
          </c:dPt>
          <c:cat>
            <c:strRef>
              <c:f>Hoja1!$A$2:$A$29</c:f>
              <c:strCache>
                <c:ptCount val="28"/>
                <c:pt idx="0">
                  <c:v>SEG. PUBLICA</c:v>
                </c:pt>
                <c:pt idx="1">
                  <c:v>OBRAS PUB</c:v>
                </c:pt>
                <c:pt idx="2">
                  <c:v>SEC. AYUNTAMIENTO</c:v>
                </c:pt>
                <c:pt idx="3">
                  <c:v>DIF</c:v>
                </c:pt>
                <c:pt idx="4">
                  <c:v>TESORERIA</c:v>
                </c:pt>
                <c:pt idx="5">
                  <c:v>DES. URB.</c:v>
                </c:pt>
                <c:pt idx="6">
                  <c:v>U. TRANSP.</c:v>
                </c:pt>
                <c:pt idx="7">
                  <c:v>SALUD</c:v>
                </c:pt>
                <c:pt idx="8">
                  <c:v>COMUDE</c:v>
                </c:pt>
                <c:pt idx="9">
                  <c:v>PREDIAL</c:v>
                </c:pt>
                <c:pt idx="10">
                  <c:v>IMUVI</c:v>
                </c:pt>
                <c:pt idx="11">
                  <c:v>COM. SOCIAL</c:v>
                </c:pt>
                <c:pt idx="12">
                  <c:v>ARCH. HISTORICO</c:v>
                </c:pt>
                <c:pt idx="13">
                  <c:v>IMPLAN</c:v>
                </c:pt>
                <c:pt idx="14">
                  <c:v>PERSONAL</c:v>
                </c:pt>
                <c:pt idx="15">
                  <c:v>DES. SOCIAL</c:v>
                </c:pt>
                <c:pt idx="16">
                  <c:v>FISCALIZACION</c:v>
                </c:pt>
                <c:pt idx="17">
                  <c:v>ECOLOGIA</c:v>
                </c:pt>
                <c:pt idx="18">
                  <c:v>SEC. PART.</c:v>
                </c:pt>
                <c:pt idx="19">
                  <c:v>JUVENTUD</c:v>
                </c:pt>
                <c:pt idx="20">
                  <c:v>PRESIDENTE</c:v>
                </c:pt>
                <c:pt idx="21">
                  <c:v>PROT. CIVIL</c:v>
                </c:pt>
                <c:pt idx="22">
                  <c:v>CULTURA</c:v>
                </c:pt>
                <c:pt idx="23">
                  <c:v>CONTRALORIA</c:v>
                </c:pt>
                <c:pt idx="24">
                  <c:v>PANTEONES</c:v>
                </c:pt>
                <c:pt idx="25">
                  <c:v>SERV. PUB</c:v>
                </c:pt>
                <c:pt idx="26">
                  <c:v>COORD. MUJER</c:v>
                </c:pt>
                <c:pt idx="27">
                  <c:v>DES. ECONÓMICO</c:v>
                </c:pt>
              </c:strCache>
            </c:strRef>
          </c:cat>
          <c:val>
            <c:numRef>
              <c:f>Hoja1!$B$2:$B$29</c:f>
              <c:numCache>
                <c:formatCode>General</c:formatCode>
                <c:ptCount val="28"/>
                <c:pt idx="0">
                  <c:v>20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B2-4AB2-BD07-8353F16657D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9ADE-47FB-91B7-F682718ED0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9ADE-47FB-91B7-F682718ED0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9ADE-47FB-91B7-F682718ED0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9ADE-47FB-91B7-F682718ED0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9ADE-47FB-91B7-F682718ED0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9ADE-47FB-91B7-F682718ED0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9ADE-47FB-91B7-F682718ED0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9ADE-47FB-91B7-F682718ED0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9ADE-47FB-91B7-F682718ED0E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9ADE-47FB-91B7-F682718ED0E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9ADE-47FB-91B7-F682718ED0E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9ADE-47FB-91B7-F682718ED0E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9ADE-47FB-91B7-F682718ED0E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9ADE-47FB-91B7-F682718ED0E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9ADE-47FB-91B7-F682718ED0E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9ADE-47FB-91B7-F682718ED0EF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9ADE-47FB-91B7-F682718ED0EF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9ADE-47FB-91B7-F682718ED0EF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9ADE-47FB-91B7-F682718ED0EF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9ADE-47FB-91B7-F682718ED0EF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9ADE-47FB-91B7-F682718ED0EF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9ADE-47FB-91B7-F682718ED0EF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9ADE-47FB-91B7-F682718ED0EF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9ADE-47FB-91B7-F682718ED0EF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9ADE-47FB-91B7-F682718ED0EF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9ADE-47FB-91B7-F682718ED0EF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9ADE-47FB-91B7-F682718ED0EF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9ADE-47FB-91B7-F682718ED0EF}"/>
              </c:ext>
            </c:extLst>
          </c:dPt>
          <c:cat>
            <c:strRef>
              <c:f>Hoja1!$A$2:$A$29</c:f>
              <c:strCache>
                <c:ptCount val="28"/>
                <c:pt idx="0">
                  <c:v>SEG. PUBLICA</c:v>
                </c:pt>
                <c:pt idx="1">
                  <c:v>OBRAS PUB</c:v>
                </c:pt>
                <c:pt idx="2">
                  <c:v>SEC. AYUNTAMIENTO</c:v>
                </c:pt>
                <c:pt idx="3">
                  <c:v>DIF</c:v>
                </c:pt>
                <c:pt idx="4">
                  <c:v>TESORERIA</c:v>
                </c:pt>
                <c:pt idx="5">
                  <c:v>DES. URB.</c:v>
                </c:pt>
                <c:pt idx="6">
                  <c:v>U. TRANSP.</c:v>
                </c:pt>
                <c:pt idx="7">
                  <c:v>SALUD</c:v>
                </c:pt>
                <c:pt idx="8">
                  <c:v>COMUDE</c:v>
                </c:pt>
                <c:pt idx="9">
                  <c:v>PREDIAL</c:v>
                </c:pt>
                <c:pt idx="10">
                  <c:v>IMUVI</c:v>
                </c:pt>
                <c:pt idx="11">
                  <c:v>COM. SOCIAL</c:v>
                </c:pt>
                <c:pt idx="12">
                  <c:v>ARCH. HISTORICO</c:v>
                </c:pt>
                <c:pt idx="13">
                  <c:v>IMPLAN</c:v>
                </c:pt>
                <c:pt idx="14">
                  <c:v>PERSONAL</c:v>
                </c:pt>
                <c:pt idx="15">
                  <c:v>DES. SOCIAL</c:v>
                </c:pt>
                <c:pt idx="16">
                  <c:v>FISCALIZACION</c:v>
                </c:pt>
                <c:pt idx="17">
                  <c:v>ECOLOGIA</c:v>
                </c:pt>
                <c:pt idx="18">
                  <c:v>SEC. PART.</c:v>
                </c:pt>
                <c:pt idx="19">
                  <c:v>JUVENTUD</c:v>
                </c:pt>
                <c:pt idx="20">
                  <c:v>PRESIDENTE</c:v>
                </c:pt>
                <c:pt idx="21">
                  <c:v>PROT. CIVIL</c:v>
                </c:pt>
                <c:pt idx="22">
                  <c:v>CULTURA</c:v>
                </c:pt>
                <c:pt idx="23">
                  <c:v>CONTRALORIA</c:v>
                </c:pt>
                <c:pt idx="24">
                  <c:v>PANTEONES</c:v>
                </c:pt>
                <c:pt idx="25">
                  <c:v>SERV. PUB</c:v>
                </c:pt>
                <c:pt idx="26">
                  <c:v>COORD. MUJER</c:v>
                </c:pt>
                <c:pt idx="27">
                  <c:v>DES. ECONÓMICO</c:v>
                </c:pt>
              </c:strCache>
            </c:strRef>
          </c:cat>
          <c:val>
            <c:numRef>
              <c:f>Hoja1!$C$2:$C$29</c:f>
              <c:numCache>
                <c:formatCode>General</c:formatCode>
                <c:ptCount val="28"/>
                <c:pt idx="0">
                  <c:v>15.625</c:v>
                </c:pt>
                <c:pt idx="1">
                  <c:v>6.25</c:v>
                </c:pt>
                <c:pt idx="2">
                  <c:v>5.46875</c:v>
                </c:pt>
                <c:pt idx="3">
                  <c:v>5.46875</c:v>
                </c:pt>
                <c:pt idx="4">
                  <c:v>5.46875</c:v>
                </c:pt>
                <c:pt idx="5">
                  <c:v>4.6875</c:v>
                </c:pt>
                <c:pt idx="6">
                  <c:v>3.90625</c:v>
                </c:pt>
                <c:pt idx="7">
                  <c:v>3.90625</c:v>
                </c:pt>
                <c:pt idx="8">
                  <c:v>3.90625</c:v>
                </c:pt>
                <c:pt idx="9">
                  <c:v>3.90625</c:v>
                </c:pt>
                <c:pt idx="10">
                  <c:v>3.90625</c:v>
                </c:pt>
                <c:pt idx="11">
                  <c:v>3.125</c:v>
                </c:pt>
                <c:pt idx="12">
                  <c:v>3.125</c:v>
                </c:pt>
                <c:pt idx="13">
                  <c:v>3.125</c:v>
                </c:pt>
                <c:pt idx="14">
                  <c:v>2.34375</c:v>
                </c:pt>
                <c:pt idx="15">
                  <c:v>2.34375</c:v>
                </c:pt>
                <c:pt idx="16">
                  <c:v>1.5625</c:v>
                </c:pt>
                <c:pt idx="17">
                  <c:v>1.5625</c:v>
                </c:pt>
                <c:pt idx="18">
                  <c:v>1.5625</c:v>
                </c:pt>
                <c:pt idx="19">
                  <c:v>1.5625</c:v>
                </c:pt>
                <c:pt idx="20">
                  <c:v>0.78125</c:v>
                </c:pt>
                <c:pt idx="21">
                  <c:v>0.78125</c:v>
                </c:pt>
                <c:pt idx="22">
                  <c:v>0.78125</c:v>
                </c:pt>
                <c:pt idx="23">
                  <c:v>0.78125</c:v>
                </c:pt>
                <c:pt idx="24">
                  <c:v>0.78125</c:v>
                </c:pt>
                <c:pt idx="25">
                  <c:v>0.78125</c:v>
                </c:pt>
                <c:pt idx="26">
                  <c:v>0.78125</c:v>
                </c:pt>
                <c:pt idx="27">
                  <c:v>0.78125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B2-4AB2-BD07-8353F1665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9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839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06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844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901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68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914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9244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5359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949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27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825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243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33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749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577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100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79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58B3378D-3F3B-4589-A0BC-59E57B3AE90D}" type="datetime">
              <a:rPr lang="es-MX" sz="9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06/04/2021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7E70821D-8041-4FD6-9059-D623AD9F1159}" type="slidenum">
              <a:rPr lang="es-MX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5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Reporte</a:t>
            </a:r>
            <a:r>
              <a:rPr lang="en-US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5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ejecutivo</a:t>
            </a:r>
            <a:r>
              <a:rPr lang="en-US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la Unidad de </a:t>
            </a:r>
            <a:r>
              <a:rPr lang="en-US" sz="5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</a:t>
            </a:r>
            <a:r>
              <a:rPr lang="en-US" sz="5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ransparencia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1329407" y="405036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Enero – Marzo 2021</a:t>
            </a:r>
            <a:endParaRPr lang="es-MX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677160" y="637189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ADVERSIDADES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77160" y="1148040"/>
            <a:ext cx="10539000" cy="4892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 se ha dado el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servicio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usuarios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porque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los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estudiantes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no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venido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por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pandemia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Los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directores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incumplidos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hicieron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que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bajara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calificación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transparencia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100 a 95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el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cuarto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trimeste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y el Segundo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trimeste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2020.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Í</a:t>
            </a:r>
            <a:r>
              <a:rPr lang="en-US" sz="36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ndice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Índice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                                                                  2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Resumen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Ejecutivo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                                               3 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Forma de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recepción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solicitudes de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información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4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Frecuencia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Solicitudes por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           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Grafica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solicitudes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atendidas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por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Solicitudes                       6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de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Información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                                                     </a:t>
            </a:r>
            <a:r>
              <a:rPr lang="en-US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                                                    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Documentos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Normativos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	                                                                  </a:t>
            </a:r>
            <a:r>
              <a:rPr lang="en-US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8 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Porcentajes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solicitudes por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vía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Infomex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y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asuntos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atendidos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por el </a:t>
            </a:r>
            <a:r>
              <a:rPr lang="en-US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comité</a:t>
            </a:r>
            <a:r>
              <a:rPr lang="en-US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                                                                                         9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Logros</a:t>
            </a:r>
            <a:r>
              <a:rPr lang="en-US" sz="18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	                                                                                           </a:t>
            </a:r>
            <a:r>
              <a:rPr lang="en-US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10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			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007280" y="2001600"/>
            <a:ext cx="1085436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Este reporte de Gestión es de la información correspondiente al decimo trimestre de gestión de los meses de ENERO a </a:t>
            </a:r>
            <a:r>
              <a:rPr lang="es-MX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MARZO</a:t>
            </a: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2021, el que proporciona un </a:t>
            </a:r>
            <a:r>
              <a:rPr lang="es-MX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informe</a:t>
            </a: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completo en materia de transparencia y acceso a la información en el Municipio de San Francisco del Rincón, </a:t>
            </a:r>
            <a:r>
              <a:rPr lang="es-MX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Gto</a:t>
            </a: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 </a:t>
            </a:r>
            <a:endParaRPr lang="es-MX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 Solicitudes de Información, se detallan los medios de recepción, características de las solicitudes recibidas durante este periodo con graficas,  las áreas administrativas que dieron respuesta,  y los acuerdos del Comité de Transparencia. </a:t>
            </a:r>
          </a:p>
          <a:p>
            <a:pPr algn="just">
              <a:lnSpc>
                <a:spcPct val="100000"/>
              </a:lnSpc>
            </a:pPr>
            <a:endParaRPr lang="es-MX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oficios</a:t>
            </a: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de termino de fechas para dar información y subirla a las plataformas. </a:t>
            </a:r>
          </a:p>
          <a:p>
            <a:pPr algn="just">
              <a:lnSpc>
                <a:spcPct val="100000"/>
              </a:lnSpc>
            </a:pPr>
            <a:r>
              <a:rPr lang="es-MX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 igual manera se da cuenta de asesorías y capacitaciones tomadas y gestionadas en el IACIP, INAI u alguna otra institución para el personal de la Unidad </a:t>
            </a:r>
            <a:r>
              <a:rPr lang="es-MX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y a las dependencias en su totalidad</a:t>
            </a:r>
            <a:r>
              <a:rPr lang="es-MX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</a:pPr>
            <a:endParaRPr lang="es-MX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L.R.I. MARIA DEL SOCORRO GAMIÑO M.</a:t>
            </a:r>
            <a:endParaRPr lang="es-MX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RESUMEN EJECUTIVO DE LA UNIDAD E TRANSPARENCIA Y ACCESO A LA INFORMACION PUBLICA DEL 6º TRIMESTRE DE LA ADMINISTRACION. 2018-2021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Forma de </a:t>
            </a:r>
            <a:r>
              <a:rPr lang="en-US" sz="36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recepción</a:t>
            </a:r>
            <a:r>
              <a:rPr lang="en-US" sz="36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solicitudes de </a:t>
            </a:r>
            <a:r>
              <a:rPr lang="en-US" sz="36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información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77159" y="1929960"/>
            <a:ext cx="10665095" cy="411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Orientaciones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ciudadanas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llenado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Solicitud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 2</a:t>
            </a: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Medios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presentación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solicitud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 </a:t>
            </a: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Plataforma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infomex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 69= 95.83 % </a:t>
            </a: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correo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electrónico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 3= 4.16 %</a:t>
            </a: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   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personal: 2= 2.77%</a:t>
            </a:r>
          </a:p>
          <a:p>
            <a:pPr marL="286110" indent="-285750">
              <a:lnSpc>
                <a:spcPct val="100000"/>
              </a:lnSpc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Total solicitudes 72</a:t>
            </a:r>
          </a:p>
          <a:p>
            <a:pPr marL="360">
              <a:lnSpc>
                <a:spcPct val="100000"/>
              </a:lnSpc>
              <a:buClr>
                <a:srgbClr val="90C226"/>
              </a:buClr>
              <a:buSzPct val="80000"/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Total solicitudes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información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promedio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por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mes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24 por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mes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enviados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para solicitudes y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contestados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138 .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Casos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incompetencia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4.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Oficios</a:t>
            </a:r>
            <a:r>
              <a:rPr lang="en-US" sz="32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32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mandados</a:t>
            </a:r>
            <a:r>
              <a:rPr lang="en-US" sz="32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para solicitudes  a las </a:t>
            </a:r>
            <a:r>
              <a:rPr lang="en-US" sz="3200" b="0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dependencias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600158" y="2079057"/>
            <a:ext cx="4105440" cy="446880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Sapaf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8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Personal y D.O. = 3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Sec. de </a:t>
            </a: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yuntamiento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</a:t>
            </a:r>
            <a:r>
              <a:rPr lang="en-US" sz="14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7</a:t>
            </a:r>
            <a:endParaRPr lang="en-US" sz="1400" b="1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Seguridad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Pública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= 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</a:t>
            </a: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Obras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Públicas</a:t>
            </a:r>
            <a:r>
              <a:rPr lang="en-US" sz="1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=8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Dif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= 7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Desarrollo  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Urbano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</a:t>
            </a:r>
            <a:r>
              <a:rPr lang="en-US" sz="1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6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Desarrollo social= 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3</a:t>
            </a: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Unidad de </a:t>
            </a: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ransparencia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5 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Comunicacion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social= 4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Presidente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Protección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Civil= 1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Salud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Municipal= 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FISCALIZACION= 2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F. </a:t>
            </a: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cultura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= 1</a:t>
            </a: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5050717" y="1761423"/>
            <a:ext cx="4599310" cy="48863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en-US" sz="1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Tesorería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= 7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Contraloría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Comude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Imuvi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= 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Archivo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histórico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4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Ecologia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2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Implan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4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Juridico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Panteones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Servicios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Publicos</a:t>
            </a:r>
            <a:r>
              <a:rPr lang="en-US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Secretaria</a:t>
            </a:r>
            <a:r>
              <a:rPr lang="en-US" sz="1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particular=2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Predial=5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COORD. MUJER= 1</a:t>
            </a:r>
            <a:endParaRPr lang="en-US" sz="1400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Juventud= 2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Des. </a:t>
            </a:r>
            <a:r>
              <a:rPr lang="en-US" sz="1400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Economico</a:t>
            </a:r>
            <a:r>
              <a:rPr lang="en-US" sz="1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</a:t>
            </a:r>
            <a:endParaRPr lang="en-US" sz="140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4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Total </a:t>
            </a:r>
            <a:r>
              <a:rPr lang="en-US" sz="1400" b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oficios</a:t>
            </a:r>
            <a:r>
              <a:rPr lang="en-US" sz="14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400" b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enviados</a:t>
            </a:r>
            <a:r>
              <a:rPr lang="en-US" sz="14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las </a:t>
            </a:r>
            <a:r>
              <a:rPr lang="en-US" sz="1400" b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dependencias</a:t>
            </a:r>
            <a:r>
              <a:rPr lang="en-US" sz="1400" b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= 128</a:t>
            </a:r>
            <a:endParaRPr lang="en-US" sz="14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4D07044-9D27-4951-AD5C-99F2F1E78044}"/>
              </a:ext>
            </a:extLst>
          </p:cNvPr>
          <p:cNvSpPr txBox="1"/>
          <p:nvPr/>
        </p:nvSpPr>
        <p:spPr>
          <a:xfrm>
            <a:off x="3047260" y="294381"/>
            <a:ext cx="6094520" cy="37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srgbClr val="A35DD1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SOLICITUDES POR DEPENDENCIA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639F3F5-C015-40BD-A6D8-A1BF899560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5696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12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Documentos</a:t>
            </a:r>
            <a:r>
              <a:rPr lang="en-US" sz="32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Normativos</a:t>
            </a:r>
            <a:r>
              <a:rPr lang="en-US" sz="32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, con </a:t>
            </a: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respecto</a:t>
            </a:r>
            <a:r>
              <a:rPr lang="en-US" sz="32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</a:t>
            </a: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este</a:t>
            </a:r>
            <a:r>
              <a:rPr lang="en-US" sz="32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apartado</a:t>
            </a:r>
            <a:r>
              <a:rPr lang="en-US" sz="32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y </a:t>
            </a:r>
            <a:r>
              <a:rPr lang="en-US" sz="3200" b="1" strike="noStrike" spc="-1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capacitaciones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677160" y="1930320"/>
            <a:ext cx="8596440" cy="4927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gestionó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participación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las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para los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cursos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i="0" spc="-1" dirty="0">
                <a:solidFill>
                  <a:srgbClr val="404040"/>
                </a:solidFill>
                <a:effectLst/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LEY DE DATOS PERSONALES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s-MX" sz="1600" b="1" spc="-1" dirty="0">
                <a:solidFill>
                  <a:srgbClr val="201F1E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MX" sz="1600" b="1" i="0" dirty="0">
                <a:solidFill>
                  <a:srgbClr val="201F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aller de planeación de la Red Local de Capacitación por una Cultura de la Transparencia para el Estado de Guanajuato 2021, el día 5 de febrero del año en curso </a:t>
            </a:r>
            <a:r>
              <a:rPr lang="en-US" sz="16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n-US" sz="1600" b="1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acip</a:t>
            </a:r>
            <a:r>
              <a:rPr lang="en-US" sz="16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GENERALIDADES DE LA LEY DE TRANSPARENCIA. IACIP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GUIA CONSULTIVA INAI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GOBIERNO ABIERTO IACIP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GESTION DE SOLICITUDES DE ACCESO A LA INFORMACIÓN. IACIP</a:t>
            </a:r>
          </a:p>
          <a:p>
            <a:pPr marL="343260" indent="-342900">
              <a:lnSpc>
                <a:spcPct val="100000"/>
              </a:lnSpc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16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REDES SOCIALES INAI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800" b="1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PORCENTAJES DE SOLICITUDES POR VIA INFOMEX  Y ASUNTOS ATENDIDOS POR EL COMITE</a:t>
            </a:r>
            <a:endParaRPr lang="en-US" sz="1800" b="1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recibieron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total 72 solicitudes, y 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hicieron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llegar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128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los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sujetos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obligados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con mayor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numero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fue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Seguridad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Publica con 20 solicitudes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dando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el 15.62 %</a:t>
            </a:r>
          </a:p>
          <a:p>
            <a:pPr marL="343080" indent="-342720" algn="just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Asuntos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atendidos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por el </a:t>
            </a: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Comité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</a:t>
            </a: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Transparencia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900" b="1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porcentaje</a:t>
            </a:r>
            <a:r>
              <a:rPr lang="en-US" sz="1900" b="1" i="1" u="sng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: </a:t>
            </a: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14 Solicitudes =  19.44 %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LOGROS</a:t>
            </a:r>
            <a:endParaRPr lang="en-US" sz="1800" b="0" strike="noStrike" spc="-1" dirty="0">
              <a:solidFill>
                <a:schemeClr val="accent6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677160" y="1432440"/>
            <a:ext cx="8596440" cy="4608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dió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respuesta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dictamenes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2° y 4°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trimeste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obtubo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calificación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100 % de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cumplimiento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3°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trimestre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Asistencia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cursos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gobierno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abierto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hecho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las juntas de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consejo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cada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mes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como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lo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marca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ley.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dió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aprobación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ayuntamiento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modificación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H.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Ayuntamientro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y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se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publico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el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Periodico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Oficial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del Estado.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envió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todas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las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dependencias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oficio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para que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subieran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informacion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la  PNT y a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plataforma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municipal de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acuerdo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la Ley de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transparencia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 y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Acceso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 la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información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de los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trimestres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tiene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ya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implementado</a:t>
            </a:r>
            <a:r>
              <a:rPr lang="en-US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el 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gobierno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abierto</a:t>
            </a:r>
            <a:r>
              <a:rPr lang="en-US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3848</TotalTime>
  <Words>755</Words>
  <Application>Microsoft Office PowerPoint</Application>
  <PresentationFormat>Panorámica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Wingdings</vt:lpstr>
      <vt:lpstr>Wingdings 3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ejecutivo</dc:title>
  <dc:subject/>
  <dc:creator>Coquis Gamiño</dc:creator>
  <dc:description/>
  <cp:lastModifiedBy>UAIP</cp:lastModifiedBy>
  <cp:revision>180</cp:revision>
  <cp:lastPrinted>2021-04-06T20:10:25Z</cp:lastPrinted>
  <dcterms:created xsi:type="dcterms:W3CDTF">2019-07-09T20:32:11Z</dcterms:created>
  <dcterms:modified xsi:type="dcterms:W3CDTF">2021-04-06T20:27:39Z</dcterms:modified>
  <dc:language>es-MX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