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5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6360C-216A-4B62-B1E7-FD2CCB2D0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1DC969-0013-422D-B7CC-C13EA7CF2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5C781D-0088-4F43-BFF3-332236A4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147298-FCBE-46D4-9860-F96EF40A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9D71DC-30D8-4343-AD73-8FD71358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612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90CD1-6816-4739-BD77-4D009203F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FFD52F-70E9-4F83-A31E-2ED6D0848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E5481-B1E0-42E3-8CD2-E9FC8D1FD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1E421B-456F-4906-B309-55C70DD9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DD348E-4956-40C7-8C18-A853C6FD7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36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7D93F5-A0AC-419F-984A-1043F15E3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CA1849-5881-4C05-9F6F-D56C2ADB2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3A0E52-966A-4870-8B19-CDC96D44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AA321B-32FE-4FEC-9CC9-A324DB72B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CE5683-6445-4D26-B4FD-AE457E91C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89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0D0C6-083B-4E43-AE14-55C43546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6CFD12-749C-43D0-BA82-97D492607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C7B8BA-E751-4C36-9D03-C078C6FFD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7D11CB-A925-4FF1-85D2-30DC8905C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B1C1B-D1B6-45E2-92A1-3DFDBA85F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773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0EA7F-EA3C-43A0-9759-E6956780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0E4981-32B9-41C2-B80E-89BA5FA73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6F573-8AFA-45A7-90E8-3DBB23CE1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EFFAE5-EDDC-4BDA-B65F-C62EA1CB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E3DA82-0CA5-4883-BA7F-C3792BEFD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82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23F28-F0CB-449C-AB65-34C865B5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A6A771-EEE6-4ED1-913D-A933B2773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BE404A-F763-43B3-8A01-C1C7DA5A8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3C0041-D9A9-41AC-998F-74E5ECC3C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BED900-EA39-4B9E-B5E8-C3F86D192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EDE68A-3E11-44C2-91BD-116D5A248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62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03C5B-09CE-4A7A-B861-36B930BF6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0BA459-D478-476C-B177-42FEDBE4E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983AC6-0CEA-4A07-96EA-C2E891253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1AA9CC-10C4-4AD2-BBA3-B99B65388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39B584-4E27-41AF-A4FE-319676433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DB7615-0DF0-4CA6-9B8C-1FD64E0F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3FD3BA8-A71D-4648-8E66-EE91DE7D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7CD926-49E0-4619-A914-D568657F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00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865CE0-398F-440A-A464-B05AAD866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F5ED80F-C907-47E0-AB35-FADAE201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38945D-9CFF-46AA-BAF2-606C698BB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45662F-5824-4BA8-AE21-6AA99C4F1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93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BAC677-060B-4618-86F5-D3E2540F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602F91E-6F1F-4C52-883D-FAF6522B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D266E7-F98F-456C-972D-85954026A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64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91D19-32E5-4F5C-9860-437EA6EC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A54A2A-7731-44E8-A6E9-7C2231E03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73EB62-9945-497F-BDEB-FE58187B2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B83CC0-E0BC-4564-BE31-B6DFF5E7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E7ADC0-C5CE-42A0-8036-4CF212435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1AB6AB-8B44-4D53-8564-ED5D9DDC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41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EF3D4E-6C12-45F3-B356-7EB0C8446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3BC6E7-A522-4E58-AC0B-2495546B9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7F251B-23A0-4152-8EFB-404D35FF8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7E2F12-A90A-4812-AC3E-260ED3605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C865AD-726D-415F-BD61-DB93D3FA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9E5E36-F8D5-457B-AE04-19ECD6494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841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AC48843-57E6-4535-B3C2-02256CFA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44E9C0-D440-4390-9991-C30150000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44254B-EB24-4E29-BD6D-17FE30B2C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3DB6D-0E7F-45BE-9190-8D5EC8A32DAC}" type="datetimeFigureOut">
              <a:rPr lang="es-MX" smtClean="0"/>
              <a:t>23/07/2020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F82618-F689-4CA8-9659-ED5C3BE812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D1E5F3-6C1B-4C68-AF3B-4A891C6CF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02633-5A70-4D59-9751-DE38A8689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884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81C98-C7B2-4BEA-BDB1-60AEDE56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932" y="715616"/>
            <a:ext cx="8425780" cy="5001520"/>
          </a:xfrm>
        </p:spPr>
        <p:txBody>
          <a:bodyPr>
            <a:normAutofit/>
          </a:bodyPr>
          <a:lstStyle/>
          <a:p>
            <a:pPr algn="ctr"/>
            <a:br>
              <a:rPr lang="es-MX" dirty="0"/>
            </a:br>
            <a:r>
              <a:rPr lang="es-MX" sz="1200" dirty="0"/>
              <a:t>C.P. Ana Esperanza Hernandez López</a:t>
            </a:r>
            <a:br>
              <a:rPr lang="es-MX" sz="1050" dirty="0">
                <a:latin typeface="Franklin Gothic Book" panose="020B0503020102020204" pitchFamily="34" charset="0"/>
              </a:rPr>
            </a:br>
            <a:r>
              <a:rPr lang="es-MX" sz="1050" b="1" dirty="0">
                <a:latin typeface="Franklin Gothic Book" panose="020B0503020102020204" pitchFamily="34" charset="0"/>
              </a:rPr>
              <a:t>Contador Público del Instituto</a:t>
            </a:r>
            <a:br>
              <a:rPr lang="es-MX" sz="1050" b="1" dirty="0">
                <a:latin typeface="Franklin Gothic Book" panose="020B0503020102020204" pitchFamily="34" charset="0"/>
              </a:rPr>
            </a:br>
            <a:r>
              <a:rPr lang="es-MX" sz="1050" b="1" dirty="0">
                <a:latin typeface="Franklin Gothic Book" panose="020B0503020102020204" pitchFamily="34" charset="0"/>
              </a:rPr>
              <a:t>  ( Por Honorarios)</a:t>
            </a:r>
            <a:br>
              <a:rPr lang="es-MX" sz="1050" b="1" dirty="0">
                <a:latin typeface="Franklin Gothic Book" panose="020B0503020102020204" pitchFamily="34" charset="0"/>
              </a:rPr>
            </a:br>
            <a:endParaRPr lang="es-MX" sz="1050" b="1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40968CE-E0A5-4676-A0FD-23B73BFF0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16" y="-7550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5" name="5 Imagen">
            <a:extLst>
              <a:ext uri="{FF2B5EF4-FFF2-40B4-BE49-F238E27FC236}">
                <a16:creationId xmlns:a16="http://schemas.microsoft.com/office/drawing/2014/main" id="{75DFBC91-5EA4-4EAC-BB78-4A705A75C57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42"/>
            <a:ext cx="2127903" cy="14100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C3D4D84A-1C19-4154-A029-9AAA4F47B2B7}"/>
              </a:ext>
            </a:extLst>
          </p:cNvPr>
          <p:cNvSpPr/>
          <p:nvPr/>
        </p:nvSpPr>
        <p:spPr>
          <a:xfrm>
            <a:off x="5144568" y="631044"/>
            <a:ext cx="2888479" cy="1410056"/>
          </a:xfrm>
          <a:prstGeom prst="round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0047EEDC-8018-4F92-885A-2076FFF9C548}"/>
              </a:ext>
            </a:extLst>
          </p:cNvPr>
          <p:cNvCxnSpPr>
            <a:cxnSpLocks/>
          </p:cNvCxnSpPr>
          <p:nvPr/>
        </p:nvCxnSpPr>
        <p:spPr>
          <a:xfrm>
            <a:off x="6734086" y="2059536"/>
            <a:ext cx="0" cy="1324598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27C18627-B7C2-4445-89E4-B91DD4B55226}"/>
              </a:ext>
            </a:extLst>
          </p:cNvPr>
          <p:cNvSpPr/>
          <p:nvPr/>
        </p:nvSpPr>
        <p:spPr>
          <a:xfrm>
            <a:off x="3486688" y="4029341"/>
            <a:ext cx="2136444" cy="914400"/>
          </a:xfrm>
          <a:prstGeom prst="round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0A413A39-D853-4F98-A826-72835482AED2}"/>
              </a:ext>
            </a:extLst>
          </p:cNvPr>
          <p:cNvSpPr/>
          <p:nvPr/>
        </p:nvSpPr>
        <p:spPr>
          <a:xfrm>
            <a:off x="8689031" y="4025067"/>
            <a:ext cx="2058485" cy="914400"/>
          </a:xfrm>
          <a:prstGeom prst="round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6FABEAE3-9353-4D16-A50A-3DD16121DBFA}"/>
              </a:ext>
            </a:extLst>
          </p:cNvPr>
          <p:cNvCxnSpPr>
            <a:cxnSpLocks/>
          </p:cNvCxnSpPr>
          <p:nvPr/>
        </p:nvCxnSpPr>
        <p:spPr>
          <a:xfrm>
            <a:off x="4110527" y="3473866"/>
            <a:ext cx="5594404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DEFCFDE8-3034-4CD6-A6EF-66C36F2D408C}"/>
              </a:ext>
            </a:extLst>
          </p:cNvPr>
          <p:cNvCxnSpPr>
            <a:cxnSpLocks/>
          </p:cNvCxnSpPr>
          <p:nvPr/>
        </p:nvCxnSpPr>
        <p:spPr>
          <a:xfrm>
            <a:off x="4110527" y="3482411"/>
            <a:ext cx="0" cy="54693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952F175-0A40-4EDF-8647-35B7E1F7A767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9704931" y="3490956"/>
            <a:ext cx="13343" cy="534111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5AC30B14-3CF1-4B34-B419-DC69D9157BFE}"/>
              </a:ext>
            </a:extLst>
          </p:cNvPr>
          <p:cNvSpPr txBox="1"/>
          <p:nvPr/>
        </p:nvSpPr>
        <p:spPr>
          <a:xfrm>
            <a:off x="5477854" y="999858"/>
            <a:ext cx="25551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Lic. Amanda apolinar Muguel </a:t>
            </a:r>
          </a:p>
          <a:p>
            <a:r>
              <a:rPr lang="es-MX" sz="1100" b="1" dirty="0"/>
              <a:t>Directora  General del Instituto Municipal de Vivienda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1875BDA-D4F0-4D57-872F-EDB8F4BC13CF}"/>
              </a:ext>
            </a:extLst>
          </p:cNvPr>
          <p:cNvSpPr txBox="1"/>
          <p:nvPr/>
        </p:nvSpPr>
        <p:spPr>
          <a:xfrm>
            <a:off x="3486688" y="4246232"/>
            <a:ext cx="191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Lic. Adán Salazar González</a:t>
            </a:r>
          </a:p>
          <a:p>
            <a:pPr algn="ctr"/>
            <a:r>
              <a:rPr lang="es-MX" sz="1100" b="1" dirty="0"/>
              <a:t>Auxiliar Jurídico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6DA7470-9ECD-4F0B-BEAD-A8C8B81876D0}"/>
              </a:ext>
            </a:extLst>
          </p:cNvPr>
          <p:cNvSpPr txBox="1"/>
          <p:nvPr/>
        </p:nvSpPr>
        <p:spPr>
          <a:xfrm>
            <a:off x="8802168" y="4269827"/>
            <a:ext cx="188007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Lic. Verónica Ángel Torres.</a:t>
            </a:r>
          </a:p>
          <a:p>
            <a:pPr algn="ctr"/>
            <a:r>
              <a:rPr lang="es-MX" sz="1100" b="1" dirty="0"/>
              <a:t>Secretaria</a:t>
            </a:r>
          </a:p>
          <a:p>
            <a:endParaRPr lang="es-MX" sz="1200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7EDCCFD-8D02-4592-93F3-EAC9947E1D2F}"/>
              </a:ext>
            </a:extLst>
          </p:cNvPr>
          <p:cNvCxnSpPr>
            <a:cxnSpLocks/>
          </p:cNvCxnSpPr>
          <p:nvPr/>
        </p:nvCxnSpPr>
        <p:spPr>
          <a:xfrm>
            <a:off x="6734086" y="3429000"/>
            <a:ext cx="21364" cy="157029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28BD69C2-0E82-4E9B-9552-80B8991A76E7}"/>
              </a:ext>
            </a:extLst>
          </p:cNvPr>
          <p:cNvSpPr/>
          <p:nvPr/>
        </p:nvSpPr>
        <p:spPr>
          <a:xfrm>
            <a:off x="5705928" y="4900769"/>
            <a:ext cx="2261787" cy="1132936"/>
          </a:xfrm>
          <a:prstGeom prst="roundRect">
            <a:avLst/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96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717D6024-5E78-46AD-AD56-05AD8C039D7A}"/>
              </a:ext>
            </a:extLst>
          </p:cNvPr>
          <p:cNvSpPr/>
          <p:nvPr/>
        </p:nvSpPr>
        <p:spPr>
          <a:xfrm>
            <a:off x="5005431" y="1459684"/>
            <a:ext cx="1644242" cy="55087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700" b="1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Arial" pitchFamily="34"/>
              </a:rPr>
              <a:t>SINDICO DEL H. AYUNTAMIENTO Y PRESIDENTE DE LA COMISIÓN DE DESARROLLO URBANO Y ORDENAMIENTO TERRITORIAL                                              LIC. LORENA VILLALONOS OLIVARES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4663C11B-A872-4AD2-B9BC-965F269DA7DA}"/>
              </a:ext>
            </a:extLst>
          </p:cNvPr>
          <p:cNvSpPr/>
          <p:nvPr/>
        </p:nvSpPr>
        <p:spPr>
          <a:xfrm>
            <a:off x="3446479" y="2350296"/>
            <a:ext cx="1375795" cy="51453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700" b="1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TESORERO MUNICIPAL                               C.P. CARLOS SIERRA LÓPEZ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FEC9E9F-E6BD-4FC6-876E-C5FE5B54A62B}"/>
              </a:ext>
            </a:extLst>
          </p:cNvPr>
          <p:cNvSpPr/>
          <p:nvPr/>
        </p:nvSpPr>
        <p:spPr>
          <a:xfrm>
            <a:off x="6936300" y="2360131"/>
            <a:ext cx="1406547" cy="5243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700" b="1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PRESIDENTE DEL CONSEJO DIRECTIVO DEL IMUVI</a:t>
            </a: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700" b="1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LIC. ERIK JAVIER TORRES HERNÁNDEZ</a:t>
            </a:r>
            <a:endParaRPr lang="es-MX" sz="7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80EFB2A-EB2B-402E-9F0E-17AE73F9B2A7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5827552" y="2010563"/>
            <a:ext cx="0" cy="215037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389ED523-5D0B-48DE-A7FC-ED7098DA922C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>
            <a:off x="4822273" y="2607564"/>
            <a:ext cx="2114026" cy="1472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02B18C62-974B-41AC-AC8E-69F8D3E06B91}"/>
              </a:ext>
            </a:extLst>
          </p:cNvPr>
          <p:cNvSpPr/>
          <p:nvPr/>
        </p:nvSpPr>
        <p:spPr>
          <a:xfrm>
            <a:off x="1979103" y="4585970"/>
            <a:ext cx="1055614" cy="604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ING. MARIA MANUELA GUZMAN SALAZAR</a:t>
            </a: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DIRECTORA DE DESARROLLO URBANO Y ORDENAMIENTO TERRITORIAL</a:t>
            </a: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600" b="1" dirty="0">
              <a:solidFill>
                <a:srgbClr val="FFFFFF"/>
              </a:solidFill>
              <a:latin typeface="Arial Narrow" panose="020B0606020202030204" pitchFamily="34" charset="0"/>
              <a:ea typeface="DFKai-SB" pitchFamily="1"/>
              <a:cs typeface="Mangal" pitchFamily="2"/>
            </a:endParaRP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26B59400-CF96-480A-A064-D6FFE8ACE174}"/>
              </a:ext>
            </a:extLst>
          </p:cNvPr>
          <p:cNvSpPr/>
          <p:nvPr/>
        </p:nvSpPr>
        <p:spPr>
          <a:xfrm>
            <a:off x="3076662" y="4611141"/>
            <a:ext cx="1055614" cy="54668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kern="0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ING. JUAN CARLOS BARBA GARCIA </a:t>
            </a: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kern="0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PRESIDENTE DEL COLEGIO DE INGENIEROS CIVILES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EE95BB38-D2FB-49F5-824B-48500372AA47}"/>
              </a:ext>
            </a:extLst>
          </p:cNvPr>
          <p:cNvSpPr/>
          <p:nvPr/>
        </p:nvSpPr>
        <p:spPr>
          <a:xfrm>
            <a:off x="4234698" y="4602751"/>
            <a:ext cx="1030792" cy="54668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kern="0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ING. EMMANUEL LOPEZ LOPEZ.</a:t>
            </a: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kern="0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DIRECTOR DE OBRAS PUBLICAS                            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1E722F30-AEBD-4B80-A22E-BE7F1C04FE6A}"/>
              </a:ext>
            </a:extLst>
          </p:cNvPr>
          <p:cNvSpPr/>
          <p:nvPr/>
        </p:nvSpPr>
        <p:spPr>
          <a:xfrm>
            <a:off x="5354280" y="4602748"/>
            <a:ext cx="943057" cy="5466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600" dirty="0">
              <a:solidFill>
                <a:srgbClr val="FFFFFF"/>
              </a:solidFill>
              <a:latin typeface="Cambria" pitchFamily="18"/>
              <a:ea typeface="DFKai-SB" pitchFamily="1"/>
              <a:cs typeface="Mangal" pitchFamily="2"/>
            </a:endParaRP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dirty="0">
                <a:solidFill>
                  <a:srgbClr val="FFFFFF"/>
                </a:solidFill>
                <a:latin typeface="Cambria" pitchFamily="18"/>
                <a:ea typeface="DFKai-SB" pitchFamily="1"/>
                <a:cs typeface="Mangal" pitchFamily="2"/>
              </a:rPr>
              <a:t>LAI. JOSÉ PEDRO FRANCO SÁNCHEZ</a:t>
            </a: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dirty="0">
                <a:solidFill>
                  <a:srgbClr val="FFFFFF"/>
                </a:solidFill>
                <a:latin typeface="Cambria" pitchFamily="18"/>
                <a:ea typeface="DFKai-SB" pitchFamily="1"/>
                <a:cs typeface="Mangal" pitchFamily="2"/>
              </a:rPr>
              <a:t>DIRECTOR DE IMPUESTOS PREDIAL Y CATASTRO.</a:t>
            </a:r>
            <a:endParaRPr lang="es-MX" sz="600" dirty="0">
              <a:solidFill>
                <a:srgbClr val="FFFFFF"/>
              </a:solidFill>
              <a:latin typeface="Cambria" pitchFamily="18"/>
            </a:endParaRP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76559BF9-00AF-488B-B467-FB612E0E4B47}"/>
              </a:ext>
            </a:extLst>
          </p:cNvPr>
          <p:cNvSpPr/>
          <p:nvPr/>
        </p:nvSpPr>
        <p:spPr>
          <a:xfrm>
            <a:off x="6377731" y="4594359"/>
            <a:ext cx="972421" cy="5466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kern="0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LIC. FABIAN VELAZQUEZ VILLALPANDO PRESIDENTE DEL CONSEJO DIRECTIVO DE SAPAF                                 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0BA6A384-3119-4815-93F6-7BC531EFC014}"/>
              </a:ext>
            </a:extLst>
          </p:cNvPr>
          <p:cNvSpPr/>
          <p:nvPr/>
        </p:nvSpPr>
        <p:spPr>
          <a:xfrm>
            <a:off x="7438941" y="4599942"/>
            <a:ext cx="972421" cy="5243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kern="0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ARQ. AUGUSTO LIBER MIRELES HERNANDEZ</a:t>
            </a: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600" b="1" kern="0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REPRESENTANTE DEL COLEGIO DE ARQUITECTOS </a:t>
            </a:r>
          </a:p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600" b="1" kern="0" dirty="0">
              <a:solidFill>
                <a:srgbClr val="FFFFFF"/>
              </a:solidFill>
              <a:latin typeface="Arial Narrow" panose="020B0606020202030204" pitchFamily="34" charset="0"/>
              <a:ea typeface="DFKai-SB" pitchFamily="1"/>
              <a:cs typeface="Mangal" pitchFamily="2"/>
            </a:endParaRP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03BB2C8A-30AA-4D1D-AE13-CDB51817704A}"/>
              </a:ext>
            </a:extLst>
          </p:cNvPr>
          <p:cNvCxnSpPr>
            <a:cxnSpLocks/>
          </p:cNvCxnSpPr>
          <p:nvPr/>
        </p:nvCxnSpPr>
        <p:spPr>
          <a:xfrm>
            <a:off x="2430712" y="4160939"/>
            <a:ext cx="5494439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042DB007-9117-47A3-9CDF-F4FDADBDAB98}"/>
              </a:ext>
            </a:extLst>
          </p:cNvPr>
          <p:cNvSpPr/>
          <p:nvPr/>
        </p:nvSpPr>
        <p:spPr>
          <a:xfrm>
            <a:off x="5097710" y="3150066"/>
            <a:ext cx="1459684" cy="5243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700" b="1" dirty="0">
                <a:solidFill>
                  <a:srgbClr val="FFFFFF"/>
                </a:solidFill>
                <a:latin typeface="Arial Narrow" panose="020B0606020202030204" pitchFamily="34" charset="0"/>
                <a:ea typeface="DFKai-SB" pitchFamily="1"/>
                <a:cs typeface="Mangal" pitchFamily="2"/>
              </a:rPr>
              <a:t>DIRECTOA GENERAL DEL IMUVI                                             LIC. AMANDA APOLINAR MUGUEL</a:t>
            </a:r>
            <a:endParaRPr lang="es-MX" sz="7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591A9466-94FC-4D9A-B559-07913CD6994D}"/>
              </a:ext>
            </a:extLst>
          </p:cNvPr>
          <p:cNvCxnSpPr>
            <a:cxnSpLocks/>
          </p:cNvCxnSpPr>
          <p:nvPr/>
        </p:nvCxnSpPr>
        <p:spPr>
          <a:xfrm>
            <a:off x="2441198" y="4152550"/>
            <a:ext cx="0" cy="39288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7696FD83-3361-406C-93FC-C501FB8B017D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3604469" y="4160940"/>
            <a:ext cx="0" cy="45020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7972A06F-34FB-4D8D-8027-63A6EC2F97E7}"/>
              </a:ext>
            </a:extLst>
          </p:cNvPr>
          <p:cNvCxnSpPr>
            <a:stCxn id="18" idx="0"/>
          </p:cNvCxnSpPr>
          <p:nvPr/>
        </p:nvCxnSpPr>
        <p:spPr>
          <a:xfrm flipV="1">
            <a:off x="4750094" y="4160940"/>
            <a:ext cx="0" cy="44181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651FC457-8F8F-446B-93AC-8648AA8671E7}"/>
              </a:ext>
            </a:extLst>
          </p:cNvPr>
          <p:cNvCxnSpPr>
            <a:stCxn id="19" idx="0"/>
          </p:cNvCxnSpPr>
          <p:nvPr/>
        </p:nvCxnSpPr>
        <p:spPr>
          <a:xfrm flipH="1" flipV="1">
            <a:off x="5825808" y="4160939"/>
            <a:ext cx="1" cy="44180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973BE833-0AF7-43E6-8A27-75350E9AFF68}"/>
              </a:ext>
            </a:extLst>
          </p:cNvPr>
          <p:cNvCxnSpPr>
            <a:stCxn id="20" idx="0"/>
          </p:cNvCxnSpPr>
          <p:nvPr/>
        </p:nvCxnSpPr>
        <p:spPr>
          <a:xfrm flipH="1" flipV="1">
            <a:off x="6859749" y="4152551"/>
            <a:ext cx="4192" cy="44180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94BAECE1-9314-4A27-801B-A1C41E3FCFA7}"/>
              </a:ext>
            </a:extLst>
          </p:cNvPr>
          <p:cNvCxnSpPr>
            <a:cxnSpLocks/>
          </p:cNvCxnSpPr>
          <p:nvPr/>
        </p:nvCxnSpPr>
        <p:spPr>
          <a:xfrm flipH="1" flipV="1">
            <a:off x="7965347" y="4160940"/>
            <a:ext cx="1" cy="43900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43DD2D49-3395-4A81-A7B0-61FA8068AAD7}"/>
              </a:ext>
            </a:extLst>
          </p:cNvPr>
          <p:cNvCxnSpPr>
            <a:cxnSpLocks/>
          </p:cNvCxnSpPr>
          <p:nvPr/>
        </p:nvCxnSpPr>
        <p:spPr>
          <a:xfrm>
            <a:off x="8411361" y="41525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">
            <a:extLst>
              <a:ext uri="{FF2B5EF4-FFF2-40B4-BE49-F238E27FC236}">
                <a16:creationId xmlns:a16="http://schemas.microsoft.com/office/drawing/2014/main" id="{A7151FD3-FC96-491E-8B14-E9D97E6ACAF9}"/>
              </a:ext>
            </a:extLst>
          </p:cNvPr>
          <p:cNvSpPr/>
          <p:nvPr/>
        </p:nvSpPr>
        <p:spPr>
          <a:xfrm>
            <a:off x="4234698" y="301716"/>
            <a:ext cx="3362931" cy="7608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50627" tIns="26324" rIns="50627" bIns="26324" anchor="ctr" anchorCtr="1" compatLnSpc="0">
            <a:noAutofit/>
          </a:bodyPr>
          <a:lstStyle/>
          <a:p>
            <a:pPr algn="ctr" defTabSz="514350">
              <a:tabLst>
                <a:tab pos="0" algn="l"/>
                <a:tab pos="251908" algn="l"/>
                <a:tab pos="504428" algn="l"/>
                <a:tab pos="757149" algn="l"/>
                <a:tab pos="1009869" algn="l"/>
                <a:tab pos="1262585" algn="l"/>
                <a:tab pos="1515306" algn="l"/>
                <a:tab pos="1768027" algn="l"/>
                <a:tab pos="2020747" algn="l"/>
                <a:tab pos="2273468" algn="l"/>
                <a:tab pos="2526189" algn="l"/>
                <a:tab pos="2778909" algn="l"/>
                <a:tab pos="3031625" algn="l"/>
                <a:tab pos="3284346" algn="l"/>
                <a:tab pos="3537067" algn="l"/>
                <a:tab pos="3789787" algn="l"/>
                <a:tab pos="4042508" algn="l"/>
                <a:tab pos="4295229" algn="l"/>
                <a:tab pos="4547949" algn="l"/>
                <a:tab pos="4800665" algn="l"/>
                <a:tab pos="505338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788" b="1" dirty="0">
              <a:latin typeface="Cambria" panose="02040503050406030204" pitchFamily="18" charset="0"/>
              <a:ea typeface="Microsoft YaHei" pitchFamily="2"/>
              <a:cs typeface="Lucida Sans Unicode" pitchFamily="2"/>
            </a:endParaRPr>
          </a:p>
          <a:p>
            <a:pPr algn="ctr" defTabSz="514350">
              <a:tabLst>
                <a:tab pos="0" algn="l"/>
                <a:tab pos="251908" algn="l"/>
                <a:tab pos="504428" algn="l"/>
                <a:tab pos="757149" algn="l"/>
                <a:tab pos="1009869" algn="l"/>
                <a:tab pos="1262585" algn="l"/>
                <a:tab pos="1515306" algn="l"/>
                <a:tab pos="1768027" algn="l"/>
                <a:tab pos="2020747" algn="l"/>
                <a:tab pos="2273468" algn="l"/>
                <a:tab pos="2526189" algn="l"/>
                <a:tab pos="2778909" algn="l"/>
                <a:tab pos="3031625" algn="l"/>
                <a:tab pos="3284346" algn="l"/>
                <a:tab pos="3537067" algn="l"/>
                <a:tab pos="3789787" algn="l"/>
                <a:tab pos="4042508" algn="l"/>
                <a:tab pos="4295229" algn="l"/>
                <a:tab pos="4547949" algn="l"/>
                <a:tab pos="4800665" algn="l"/>
                <a:tab pos="505338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788" b="1" dirty="0">
                <a:latin typeface="Cambria" panose="02040503050406030204" pitchFamily="18" charset="0"/>
                <a:ea typeface="Microsoft YaHei" pitchFamily="2"/>
                <a:cs typeface="Lucida Sans Unicode" pitchFamily="2"/>
              </a:rPr>
              <a:t>ORGANIGRAMA DEL CONSEJO DIRECTIVO DEL </a:t>
            </a:r>
          </a:p>
          <a:p>
            <a:pPr algn="ctr" defTabSz="514350">
              <a:tabLst>
                <a:tab pos="0" algn="l"/>
                <a:tab pos="251908" algn="l"/>
                <a:tab pos="504428" algn="l"/>
                <a:tab pos="757149" algn="l"/>
                <a:tab pos="1009869" algn="l"/>
                <a:tab pos="1262585" algn="l"/>
                <a:tab pos="1515306" algn="l"/>
                <a:tab pos="1768027" algn="l"/>
                <a:tab pos="2020747" algn="l"/>
                <a:tab pos="2273468" algn="l"/>
                <a:tab pos="2526189" algn="l"/>
                <a:tab pos="2778909" algn="l"/>
                <a:tab pos="3031625" algn="l"/>
                <a:tab pos="3284346" algn="l"/>
                <a:tab pos="3537067" algn="l"/>
                <a:tab pos="3789787" algn="l"/>
                <a:tab pos="4042508" algn="l"/>
                <a:tab pos="4295229" algn="l"/>
                <a:tab pos="4547949" algn="l"/>
                <a:tab pos="4800665" algn="l"/>
                <a:tab pos="505338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788" b="1" dirty="0">
                <a:latin typeface="Cambria" panose="02040503050406030204" pitchFamily="18" charset="0"/>
                <a:ea typeface="Microsoft YaHei" pitchFamily="2"/>
                <a:cs typeface="Lucida Sans Unicode" pitchFamily="2"/>
              </a:rPr>
              <a:t> INSTITUTO MUNICIPAL DEL VIVIENDA DE SAN FRANCISCO DEL RINCÓN</a:t>
            </a:r>
          </a:p>
          <a:p>
            <a:pPr algn="ctr" defTabSz="514350">
              <a:tabLst>
                <a:tab pos="0" algn="l"/>
                <a:tab pos="251908" algn="l"/>
                <a:tab pos="504428" algn="l"/>
                <a:tab pos="757149" algn="l"/>
                <a:tab pos="1009869" algn="l"/>
                <a:tab pos="1262585" algn="l"/>
                <a:tab pos="1515306" algn="l"/>
                <a:tab pos="1768027" algn="l"/>
                <a:tab pos="2020747" algn="l"/>
                <a:tab pos="2273468" algn="l"/>
                <a:tab pos="2526189" algn="l"/>
                <a:tab pos="2778909" algn="l"/>
                <a:tab pos="3031625" algn="l"/>
                <a:tab pos="3284346" algn="l"/>
                <a:tab pos="3537067" algn="l"/>
                <a:tab pos="3789787" algn="l"/>
                <a:tab pos="4042508" algn="l"/>
                <a:tab pos="4295229" algn="l"/>
                <a:tab pos="4547949" algn="l"/>
                <a:tab pos="4800665" algn="l"/>
                <a:tab pos="505338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788" b="1" dirty="0">
              <a:latin typeface="Cambria" panose="02040503050406030204" pitchFamily="18" charset="0"/>
              <a:ea typeface="Microsoft YaHei" pitchFamily="2"/>
              <a:cs typeface="Lucida Sans Unicode" pitchFamily="2"/>
            </a:endParaRPr>
          </a:p>
          <a:p>
            <a:pPr algn="ctr" defTabSz="514350">
              <a:tabLst>
                <a:tab pos="0" algn="l"/>
                <a:tab pos="251908" algn="l"/>
                <a:tab pos="504428" algn="l"/>
                <a:tab pos="757149" algn="l"/>
                <a:tab pos="1009869" algn="l"/>
                <a:tab pos="1262585" algn="l"/>
                <a:tab pos="1515306" algn="l"/>
                <a:tab pos="1768027" algn="l"/>
                <a:tab pos="2020747" algn="l"/>
                <a:tab pos="2273468" algn="l"/>
                <a:tab pos="2526189" algn="l"/>
                <a:tab pos="2778909" algn="l"/>
                <a:tab pos="3031625" algn="l"/>
                <a:tab pos="3284346" algn="l"/>
                <a:tab pos="3537067" algn="l"/>
                <a:tab pos="3789787" algn="l"/>
                <a:tab pos="4042508" algn="l"/>
                <a:tab pos="4295229" algn="l"/>
                <a:tab pos="4547949" algn="l"/>
                <a:tab pos="4800665" algn="l"/>
                <a:tab pos="505338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788" b="1" dirty="0">
                <a:latin typeface="Cambria" panose="02040503050406030204" pitchFamily="18" charset="0"/>
                <a:ea typeface="Microsoft YaHei" pitchFamily="2"/>
                <a:cs typeface="Lucida Sans Unicode" pitchFamily="2"/>
              </a:rPr>
              <a:t>2019-2021</a:t>
            </a:r>
          </a:p>
        </p:txBody>
      </p:sp>
      <p:pic>
        <p:nvPicPr>
          <p:cNvPr id="53" name="Imagen 61">
            <a:extLst>
              <a:ext uri="{FF2B5EF4-FFF2-40B4-BE49-F238E27FC236}">
                <a16:creationId xmlns:a16="http://schemas.microsoft.com/office/drawing/2014/main" id="{34AD9634-D769-4DF4-936F-89B4DCF70CD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196725" y="337779"/>
            <a:ext cx="1273513" cy="724799"/>
          </a:xfrm>
          <a:prstGeom prst="rect">
            <a:avLst/>
          </a:prstGeom>
          <a:solidFill>
            <a:srgbClr val="EDEDED"/>
          </a:solidFill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48830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184</Words>
  <Application>Microsoft Office PowerPoint</Application>
  <PresentationFormat>Panorámica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Cambria</vt:lpstr>
      <vt:lpstr>Franklin Gothic Book</vt:lpstr>
      <vt:lpstr>Franklin Gothic Medium</vt:lpstr>
      <vt:lpstr>Tema de Office</vt:lpstr>
      <vt:lpstr> C.P. Ana Esperanza Hernandez López Contador Público del Instituto   ( Por Honorarios)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IMUVI 01</dc:creator>
  <cp:lastModifiedBy>IMUVI 01</cp:lastModifiedBy>
  <cp:revision>9</cp:revision>
  <dcterms:created xsi:type="dcterms:W3CDTF">2019-12-02T16:58:45Z</dcterms:created>
  <dcterms:modified xsi:type="dcterms:W3CDTF">2020-07-23T15:30:50Z</dcterms:modified>
</cp:coreProperties>
</file>