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9"/>
  </p:notesMasterIdLst>
  <p:sldIdLst>
    <p:sldId id="261" r:id="rId2"/>
    <p:sldId id="272" r:id="rId3"/>
    <p:sldId id="259" r:id="rId4"/>
    <p:sldId id="260" r:id="rId5"/>
    <p:sldId id="263" r:id="rId6"/>
    <p:sldId id="262" r:id="rId7"/>
    <p:sldId id="256" r:id="rId8"/>
    <p:sldId id="257" r:id="rId9"/>
    <p:sldId id="258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69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23F73-C8BA-4F5A-8FA1-7D837D7CBA68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08090-7886-4CBA-8638-45AFCE9087D1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2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08090-7886-4CBA-8638-45AFCE9087D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29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9DE5EB-680C-4CD4-97E9-445D0F36371B}" type="datetimeFigureOut">
              <a:rPr lang="es-ES" smtClean="0"/>
              <a:pPr/>
              <a:t>28/10/2020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veg.edu.mx/index.php/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187624" y="533400"/>
            <a:ext cx="7284644" cy="1538278"/>
          </a:xfrm>
        </p:spPr>
        <p:txBody>
          <a:bodyPr>
            <a:normAutofit/>
          </a:bodyPr>
          <a:lstStyle/>
          <a:p>
            <a:pPr algn="r"/>
            <a:r>
              <a:rPr lang="es-ES" dirty="0" smtClean="0"/>
              <a:t>DIRECCIÓN DE EDUCACIÓN MUNICIPAL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411760" y="2924944"/>
            <a:ext cx="5468856" cy="342902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ES" dirty="0" smtClean="0"/>
              <a:t>C. Manuel Doblado # 119, Zona Centro</a:t>
            </a:r>
          </a:p>
          <a:p>
            <a:pPr algn="ctr"/>
            <a:r>
              <a:rPr lang="es-ES" dirty="0" smtClean="0"/>
              <a:t>San Francisco del Rincón, </a:t>
            </a:r>
            <a:r>
              <a:rPr lang="es-ES" dirty="0" err="1" smtClean="0"/>
              <a:t>Gto</a:t>
            </a:r>
            <a:r>
              <a:rPr lang="es-ES" dirty="0" smtClean="0"/>
              <a:t>.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Contacto</a:t>
            </a:r>
          </a:p>
          <a:p>
            <a:pPr algn="ctr"/>
            <a:r>
              <a:rPr lang="es-ES" dirty="0" smtClean="0"/>
              <a:t>Línea directa: 476 743 7801</a:t>
            </a:r>
          </a:p>
          <a:p>
            <a:pPr algn="ctr"/>
            <a:r>
              <a:rPr lang="es-ES" dirty="0" smtClean="0"/>
              <a:t>Conmutador: 476 744 7800  </a:t>
            </a:r>
          </a:p>
          <a:p>
            <a:pPr algn="ctr"/>
            <a:r>
              <a:rPr lang="es-ES" dirty="0" smtClean="0"/>
              <a:t>Ext. 1161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Correo electrónico:</a:t>
            </a:r>
          </a:p>
          <a:p>
            <a:pPr algn="ctr"/>
            <a:r>
              <a:rPr lang="es-ES" dirty="0" smtClean="0"/>
              <a:t>educacion@sanfrancisco.gob.mx</a:t>
            </a:r>
            <a:endParaRPr lang="es-ES" dirty="0"/>
          </a:p>
        </p:txBody>
      </p:sp>
      <p:pic>
        <p:nvPicPr>
          <p:cNvPr id="1026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44" y="357166"/>
            <a:ext cx="259080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2420888"/>
            <a:ext cx="7406640" cy="1224136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SALAS DE CÓMPUTO</a:t>
            </a:r>
            <a:endParaRPr lang="es-MX" dirty="0"/>
          </a:p>
        </p:txBody>
      </p:sp>
      <p:pic>
        <p:nvPicPr>
          <p:cNvPr id="6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" y="357166"/>
            <a:ext cx="2590800" cy="1143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779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239000" cy="842352"/>
          </a:xfrm>
        </p:spPr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916832"/>
            <a:ext cx="7704856" cy="460851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s-MX" dirty="0"/>
              <a:t>Ofrecer  a  la  comunidad  actividades que correspondan  a  los  intereses  y  necesidades   de  los  usuarios,  con  apoyo en </a:t>
            </a:r>
            <a:r>
              <a:rPr lang="es-MX" dirty="0" smtClean="0"/>
              <a:t>las tecnologías </a:t>
            </a:r>
            <a:r>
              <a:rPr lang="es-MX" dirty="0"/>
              <a:t>de la información y de la comunicación (TIC’S</a:t>
            </a:r>
            <a:r>
              <a:rPr lang="es-MX" dirty="0" smtClean="0"/>
              <a:t>), con </a:t>
            </a:r>
            <a:r>
              <a:rPr lang="es-MX" dirty="0"/>
              <a:t>el  propósito  de  contribuir  al  capital  humano del municipio.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SERVICIOS </a:t>
            </a:r>
            <a:r>
              <a:rPr lang="es-MX" dirty="0"/>
              <a:t>QUE OFRECE:</a:t>
            </a:r>
            <a:endParaRPr lang="es-MX" dirty="0" smtClean="0"/>
          </a:p>
          <a:p>
            <a:r>
              <a:rPr lang="es-MX" dirty="0" smtClean="0"/>
              <a:t>Equipo de cómputo con acceso a internet.</a:t>
            </a:r>
          </a:p>
          <a:p>
            <a:r>
              <a:rPr lang="es-MX" dirty="0" smtClean="0"/>
              <a:t>Impresiones.</a:t>
            </a:r>
          </a:p>
          <a:p>
            <a:r>
              <a:rPr lang="es-MX" dirty="0" smtClean="0"/>
              <a:t>Cursos de computación básica.</a:t>
            </a:r>
          </a:p>
          <a:p>
            <a:r>
              <a:rPr lang="es-MX" dirty="0" smtClean="0"/>
              <a:t>Talleres.</a:t>
            </a:r>
          </a:p>
          <a:p>
            <a:r>
              <a:rPr lang="es-MX" dirty="0" smtClean="0"/>
              <a:t>Ludoteca (juegos de mesa).</a:t>
            </a:r>
          </a:p>
          <a:p>
            <a:r>
              <a:rPr lang="es-MX" dirty="0" smtClean="0"/>
              <a:t>CCD (Educación básica para adultos).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76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239000" cy="770344"/>
          </a:xfrm>
        </p:spPr>
        <p:txBody>
          <a:bodyPr>
            <a:normAutofit/>
          </a:bodyPr>
          <a:lstStyle/>
          <a:p>
            <a:r>
              <a:rPr lang="es-MX" dirty="0" smtClean="0"/>
              <a:t>Salas de cómputo municipales</a:t>
            </a:r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445783"/>
              </p:ext>
            </p:extLst>
          </p:nvPr>
        </p:nvGraphicFramePr>
        <p:xfrm>
          <a:off x="1187624" y="1772816"/>
          <a:ext cx="7704859" cy="475252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359681"/>
                <a:gridCol w="4597016"/>
                <a:gridCol w="1748162"/>
              </a:tblGrid>
              <a:tr h="715074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Nombre</a:t>
                      </a:r>
                      <a:endParaRPr lang="es-MX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smtClean="0"/>
                        <a:t>UBICACIÓN</a:t>
                      </a:r>
                      <a:endParaRPr lang="es-MX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HORARIO DE SERVICIO</a:t>
                      </a:r>
                      <a:endParaRPr lang="es-MX" sz="1800" dirty="0"/>
                    </a:p>
                  </a:txBody>
                  <a:tcPr anchor="ctr"/>
                </a:tc>
              </a:tr>
              <a:tr h="1002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Cabecera Municipal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 smtClean="0"/>
                        <a:t>C. Manuel Doblado #119, Esq. Federico Medrano,  Zona Centro, dentro de las Instalaciones de Educación Municipal.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Lunes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- Viernes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08:00 a 17:30 hrs.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 anchor="ctr"/>
                </a:tc>
              </a:tr>
              <a:tr h="9193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El Llano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 smtClean="0"/>
                        <a:t>C. Michoacán s/n, Col.  El  Llano,  dentro de la Plaza Comunitaria El Llano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Lunes – Viernes</a:t>
                      </a:r>
                    </a:p>
                    <a:p>
                      <a:pPr algn="ctr"/>
                      <a:r>
                        <a:rPr lang="es-MX" sz="1600" dirty="0" smtClean="0"/>
                        <a:t>09:00 a 16:30</a:t>
                      </a:r>
                      <a:endParaRPr lang="es-MX" sz="1600" baseline="0" dirty="0" smtClean="0"/>
                    </a:p>
                  </a:txBody>
                  <a:tcPr anchor="ctr"/>
                </a:tc>
              </a:tr>
              <a:tr h="705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San Roque de Torres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C. Camino Real s/n, dentro de la</a:t>
                      </a:r>
                      <a:r>
                        <a:rPr lang="es-MX" sz="1600" baseline="0" dirty="0" smtClean="0"/>
                        <a:t> Esc. Prim. Gral. Gildardo Magaña. Com. San Roque de Torres.</a:t>
                      </a:r>
                      <a:endParaRPr lang="es-MX" sz="16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Lunes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- Viernes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08:00 a 15:30 hrs.</a:t>
                      </a:r>
                      <a:endParaRPr lang="es-MX" sz="1600" b="1" dirty="0" smtClean="0"/>
                    </a:p>
                  </a:txBody>
                  <a:tcPr anchor="ctr"/>
                </a:tc>
              </a:tr>
              <a:tr h="705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Jesús del Monte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C. Elías Pérez s/n, a un costado de la Esc. Prim. Lucio Alcalá. Com. Jesús del Monte.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Lunes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- Viernes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08:00 a 15:30 hrs.</a:t>
                      </a:r>
                      <a:endParaRPr lang="es-MX" sz="1600" b="1" dirty="0" smtClean="0"/>
                    </a:p>
                  </a:txBody>
                  <a:tcPr anchor="ctr"/>
                </a:tc>
              </a:tr>
              <a:tr h="705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San Cristóbal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C. Principal #310,  dentro de Módulo Deportivo San Cristóbal. Com.</a:t>
                      </a:r>
                      <a:r>
                        <a:rPr lang="es-MX" sz="1600" baseline="0" dirty="0" smtClean="0"/>
                        <a:t> San Cristóbal.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Lunes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- Viernes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08:00 a 15:30 hrs.</a:t>
                      </a:r>
                      <a:endParaRPr lang="es-MX" sz="1600" b="1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88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708920"/>
            <a:ext cx="7406640" cy="1472184"/>
          </a:xfrm>
        </p:spPr>
        <p:txBody>
          <a:bodyPr>
            <a:normAutofit/>
          </a:bodyPr>
          <a:lstStyle/>
          <a:p>
            <a:r>
              <a:rPr lang="es-MX" dirty="0" smtClean="0"/>
              <a:t>BIBLIOTECAS PÚBLICAS MUNICIPALES</a:t>
            </a:r>
            <a:endParaRPr lang="es-MX" dirty="0"/>
          </a:p>
        </p:txBody>
      </p:sp>
      <p:pic>
        <p:nvPicPr>
          <p:cNvPr id="4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" y="357166"/>
            <a:ext cx="2590800" cy="1143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95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597352" cy="1143000"/>
          </a:xfrm>
        </p:spPr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988840"/>
            <a:ext cx="7643192" cy="44644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/>
              <a:t>Inculcar y fomentar en los niños el hábito y el placer de la lectura, el aprendizaje y la utilización de las bibliotecas a lo largo de toda su vida.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SERVICIOS </a:t>
            </a:r>
            <a:r>
              <a:rPr lang="es-MX" dirty="0"/>
              <a:t>QUE </a:t>
            </a:r>
            <a:r>
              <a:rPr lang="es-MX" dirty="0" smtClean="0"/>
              <a:t>OFRECE:</a:t>
            </a:r>
          </a:p>
          <a:p>
            <a:r>
              <a:rPr lang="es-MX" dirty="0" smtClean="0"/>
              <a:t>Área de consulta, general e infantil. </a:t>
            </a:r>
          </a:p>
          <a:p>
            <a:r>
              <a:rPr lang="es-MX" dirty="0" smtClean="0"/>
              <a:t>Consulta de libros.</a:t>
            </a:r>
          </a:p>
          <a:p>
            <a:r>
              <a:rPr lang="es-MX" dirty="0" smtClean="0"/>
              <a:t>Préstamo de libros a domicilio.</a:t>
            </a:r>
          </a:p>
          <a:p>
            <a:r>
              <a:rPr lang="es-MX" dirty="0" smtClean="0"/>
              <a:t>Cursos o talleres.</a:t>
            </a:r>
          </a:p>
          <a:p>
            <a:r>
              <a:rPr lang="es-MX" dirty="0" smtClean="0"/>
              <a:t>Biblioteca digital.</a:t>
            </a:r>
          </a:p>
          <a:p>
            <a:r>
              <a:rPr lang="es-MX" dirty="0" smtClean="0"/>
              <a:t>Biblioteca móvil.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28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715200" cy="864096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Bibliotecas Públicas Municipales</a:t>
            </a:r>
            <a:endParaRPr lang="es-MX" sz="36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5139"/>
              </p:ext>
            </p:extLst>
          </p:nvPr>
        </p:nvGraphicFramePr>
        <p:xfrm>
          <a:off x="1259632" y="2204864"/>
          <a:ext cx="7632848" cy="365067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346973"/>
                <a:gridCol w="4554052"/>
                <a:gridCol w="1731823"/>
              </a:tblGrid>
              <a:tr h="593798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CASSA</a:t>
                      </a:r>
                      <a:endParaRPr lang="es-MX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UBCACIÓN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HORARIO DE SERVICIO</a:t>
                      </a:r>
                      <a:endParaRPr lang="es-MX" sz="1600" dirty="0"/>
                    </a:p>
                  </a:txBody>
                  <a:tcPr anchor="ctr"/>
                </a:tc>
              </a:tr>
              <a:tr h="897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Francisco</a:t>
                      </a:r>
                      <a:r>
                        <a:rPr lang="es-MX" sz="1600" b="1" baseline="0" dirty="0" smtClean="0"/>
                        <a:t> Orozco Muñoz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C. Manuel Doblado #119, Esq. Federico Medrano,  Zona Centro, dentro de las Instalaciones de Educación Municipal.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Lunes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- Viernes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08:00 a 17:30 hrs.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 anchor="ctr"/>
                </a:tc>
              </a:tr>
              <a:tr h="897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Octavio</a:t>
                      </a:r>
                      <a:r>
                        <a:rPr lang="es-MX" sz="1600" b="1" baseline="0" dirty="0" smtClean="0"/>
                        <a:t> Paz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C. Hidalgo s/n, Comunidad</a:t>
                      </a:r>
                      <a:r>
                        <a:rPr lang="es-MX" sz="1600" baseline="0" dirty="0" smtClean="0"/>
                        <a:t> de San Roque de Montes.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Lunes – Viernes</a:t>
                      </a:r>
                    </a:p>
                    <a:p>
                      <a:pPr algn="ctr"/>
                      <a:r>
                        <a:rPr lang="es-MX" sz="1600" dirty="0" smtClean="0"/>
                        <a:t>08:00 a </a:t>
                      </a:r>
                      <a:r>
                        <a:rPr lang="es-MX" sz="1600" baseline="0" dirty="0" smtClean="0"/>
                        <a:t>15:30</a:t>
                      </a:r>
                      <a:r>
                        <a:rPr lang="es-MX" sz="1600" dirty="0" smtClean="0"/>
                        <a:t> hrs.</a:t>
                      </a:r>
                      <a:endParaRPr lang="es-MX" sz="1600" dirty="0"/>
                    </a:p>
                  </a:txBody>
                  <a:tcPr anchor="ctr"/>
                </a:tc>
              </a:tr>
              <a:tr h="631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Margarito Funes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C. Elías Pérez s/n, a un costado de la Esc. Prim. Lucio Alcalá. Comunidad de Jesús del Monte.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Lunes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- Viernes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08:00 a 15:30 hrs.</a:t>
                      </a:r>
                      <a:endParaRPr lang="es-MX" sz="1600" b="1" dirty="0" smtClean="0"/>
                    </a:p>
                  </a:txBody>
                  <a:tcPr anchor="ctr"/>
                </a:tc>
              </a:tr>
              <a:tr h="631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Ignacio Ramírez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/>
                        <a:t>Jardín Principal s/n, Comunidad de San Cristóbal.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Lunes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- Viernes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08:00 a 15:30 hrs.</a:t>
                      </a:r>
                      <a:endParaRPr lang="es-MX" sz="1600" b="1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7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63691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UVEG</a:t>
            </a:r>
            <a:br>
              <a:rPr lang="es-MX" dirty="0" smtClean="0"/>
            </a:br>
            <a:r>
              <a:rPr lang="es-MX" sz="3100" dirty="0" smtClean="0"/>
              <a:t>Universidad Virtual del Estado de Guanajuato</a:t>
            </a:r>
            <a:endParaRPr lang="es-MX" dirty="0"/>
          </a:p>
        </p:txBody>
      </p:sp>
      <p:pic>
        <p:nvPicPr>
          <p:cNvPr id="4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" y="357166"/>
            <a:ext cx="2590800" cy="1143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70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9808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V</a:t>
            </a:r>
            <a:r>
              <a:rPr lang="es-MX" b="0" dirty="0" smtClean="0"/>
              <a:t>isión </a:t>
            </a:r>
            <a:r>
              <a:rPr lang="es-MX" b="0" dirty="0"/>
              <a:t>y </a:t>
            </a:r>
            <a:r>
              <a:rPr lang="es-MX" dirty="0" smtClean="0"/>
              <a:t>M</a:t>
            </a:r>
            <a:r>
              <a:rPr lang="es-MX" b="0" dirty="0" smtClean="0"/>
              <a:t>isión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628800"/>
            <a:ext cx="7704856" cy="505994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2500" dirty="0"/>
              <a:t>Ofrecer educación media superior y superior de calidad, a través de un modelo educativo innovador y flexible acorde a las necesidades regionales, basada en ambientes virtuales de aprendizaje y apoyada en tecnologías de información y de comunicación avanzadas, favoreciendo la equidad, cobertura e incremento de la oferta educativa, con apertura a esquemas de colaboración interinstitucional</a:t>
            </a:r>
            <a:r>
              <a:rPr lang="es-MX" sz="2500" dirty="0" smtClean="0"/>
              <a:t>.</a:t>
            </a:r>
          </a:p>
          <a:p>
            <a:pPr marL="0" indent="0" algn="just">
              <a:buNone/>
            </a:pPr>
            <a:endParaRPr lang="es-MX" sz="2500" dirty="0" smtClean="0"/>
          </a:p>
          <a:p>
            <a:pPr marL="0" indent="0" algn="just">
              <a:buNone/>
            </a:pPr>
            <a:r>
              <a:rPr lang="es-MX" sz="2500" dirty="0" smtClean="0"/>
              <a:t>Para conocer más sobre la oferta educativa, costos y servicios que ofrece la Uveg ingresa al sitio </a:t>
            </a:r>
            <a:r>
              <a:rPr lang="es-MX" sz="2500" dirty="0" smtClean="0">
                <a:solidFill>
                  <a:srgbClr val="FFFF00"/>
                </a:solidFill>
                <a:hlinkClick r:id="rId2"/>
              </a:rPr>
              <a:t>http</a:t>
            </a:r>
            <a:r>
              <a:rPr lang="es-MX" sz="2500" dirty="0">
                <a:solidFill>
                  <a:srgbClr val="FFFF00"/>
                </a:solidFill>
                <a:hlinkClick r:id="rId2"/>
              </a:rPr>
              <a:t>://www.uveg.edu.mx/index.php/es</a:t>
            </a:r>
            <a:r>
              <a:rPr lang="es-MX" sz="2500" dirty="0" smtClean="0">
                <a:solidFill>
                  <a:srgbClr val="FFFF00"/>
                </a:solidFill>
                <a:hlinkClick r:id="rId2"/>
              </a:rPr>
              <a:t>/</a:t>
            </a:r>
            <a:endParaRPr lang="es-MX" sz="25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sz="2100" b="1" dirty="0" smtClean="0"/>
              <a:t>Horario de atención del CAE (Centro de Acceso Educativo) es de 08:00 a 19:00 hrs.</a:t>
            </a:r>
          </a:p>
        </p:txBody>
      </p:sp>
    </p:spTree>
    <p:extLst>
      <p:ext uri="{BB962C8B-B14F-4D97-AF65-F5344CB8AC3E}">
        <p14:creationId xmlns:p14="http://schemas.microsoft.com/office/powerpoint/2010/main" val="23627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2492896"/>
            <a:ext cx="7560840" cy="148473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Dirección de Educación Municipal</a:t>
            </a:r>
            <a:br>
              <a:rPr lang="es-MX" dirty="0" smtClean="0"/>
            </a:br>
            <a:r>
              <a:rPr lang="es-MX" dirty="0" smtClean="0"/>
              <a:t> Programas y servicios</a:t>
            </a:r>
            <a:endParaRPr lang="es-MX" dirty="0"/>
          </a:p>
        </p:txBody>
      </p:sp>
      <p:pic>
        <p:nvPicPr>
          <p:cNvPr id="4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" y="357166"/>
            <a:ext cx="2590800" cy="1143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818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331640" y="2604888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Otorgamiento de Bandera y banda de guerra</a:t>
            </a:r>
            <a:endParaRPr lang="es-ES" dirty="0"/>
          </a:p>
        </p:txBody>
      </p:sp>
      <p:pic>
        <p:nvPicPr>
          <p:cNvPr id="6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" y="357166"/>
            <a:ext cx="259080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323528" y="6093296"/>
            <a:ext cx="7239000" cy="5400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s-ES" sz="2000" dirty="0" smtClean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115616" y="354400"/>
            <a:ext cx="7239000" cy="77034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4200" dirty="0" smtClean="0"/>
              <a:t>Objetivo</a:t>
            </a:r>
            <a:endParaRPr lang="es-ES" sz="42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047920" y="1304764"/>
            <a:ext cx="7772552" cy="558062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es-MX" sz="2500" dirty="0" smtClean="0"/>
              <a:t>Proveer </a:t>
            </a:r>
            <a:r>
              <a:rPr lang="es-MX" sz="2500" dirty="0"/>
              <a:t>o reemplazar bandera </a:t>
            </a:r>
            <a:r>
              <a:rPr lang="es-MX" sz="2500" dirty="0" smtClean="0"/>
              <a:t>y/o banda de guerra a </a:t>
            </a:r>
            <a:r>
              <a:rPr lang="es-MX" sz="2500" dirty="0"/>
              <a:t>las escuelas, instituciones gubernamentales </a:t>
            </a:r>
            <a:r>
              <a:rPr lang="es-MX" sz="2500" dirty="0" smtClean="0"/>
              <a:t>y/o </a:t>
            </a:r>
            <a:r>
              <a:rPr lang="es-MX" sz="2500" dirty="0"/>
              <a:t>clubes sociales que así lo </a:t>
            </a:r>
            <a:r>
              <a:rPr lang="es-MX" sz="2500" dirty="0" smtClean="0"/>
              <a:t>requieran, para el fortalecimiento de los valores cívicos.</a:t>
            </a:r>
          </a:p>
          <a:p>
            <a:pPr marL="0" indent="0" algn="just">
              <a:buNone/>
            </a:pPr>
            <a:endParaRPr lang="es-MX" sz="2500" dirty="0" smtClean="0"/>
          </a:p>
          <a:p>
            <a:pPr marL="0" indent="0" algn="just">
              <a:buNone/>
            </a:pPr>
            <a:r>
              <a:rPr lang="es-MX" sz="2500" dirty="0" smtClean="0"/>
              <a:t>REQUISITOS:</a:t>
            </a:r>
          </a:p>
          <a:p>
            <a:r>
              <a:rPr lang="es-ES" sz="2500" dirty="0"/>
              <a:t>Oficio de solicitud.</a:t>
            </a:r>
          </a:p>
          <a:p>
            <a:r>
              <a:rPr lang="es-ES" sz="2500" dirty="0"/>
              <a:t>Oficio de </a:t>
            </a:r>
            <a:r>
              <a:rPr lang="es-ES" sz="2500" dirty="0" smtClean="0"/>
              <a:t>agradecimiento.</a:t>
            </a:r>
          </a:p>
          <a:p>
            <a:pPr marL="0" indent="0">
              <a:buNone/>
            </a:pPr>
            <a:endParaRPr lang="es-ES" sz="2500" dirty="0" smtClean="0"/>
          </a:p>
          <a:p>
            <a:pPr marL="0" indent="0">
              <a:buNone/>
            </a:pPr>
            <a:r>
              <a:rPr lang="es-ES" sz="2500" dirty="0" smtClean="0"/>
              <a:t>PERIODO DE SOLICITUD:</a:t>
            </a:r>
          </a:p>
          <a:p>
            <a:r>
              <a:rPr lang="es-ES" sz="2500" dirty="0"/>
              <a:t>Durante el mes de enero hasta la 1ª. semana de febrero.</a:t>
            </a:r>
          </a:p>
          <a:p>
            <a:pPr marL="0" indent="0">
              <a:buNone/>
            </a:pPr>
            <a:endParaRPr lang="es-ES" sz="2500" dirty="0"/>
          </a:p>
          <a:p>
            <a:pPr marL="0" indent="0" algn="just">
              <a:buNone/>
            </a:pPr>
            <a:endParaRPr lang="es-E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2492896"/>
            <a:ext cx="7272808" cy="1112144"/>
          </a:xfrm>
        </p:spPr>
        <p:txBody>
          <a:bodyPr/>
          <a:lstStyle/>
          <a:p>
            <a:pPr algn="ctr"/>
            <a:r>
              <a:rPr lang="es-ES" dirty="0" smtClean="0"/>
              <a:t>SK.-ESCUELA DIGNA</a:t>
            </a:r>
            <a:endParaRPr lang="es-ES" dirty="0"/>
          </a:p>
        </p:txBody>
      </p:sp>
      <p:pic>
        <p:nvPicPr>
          <p:cNvPr id="6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" y="357166"/>
            <a:ext cx="259080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239000" cy="804704"/>
          </a:xfrm>
        </p:spPr>
        <p:txBody>
          <a:bodyPr>
            <a:normAutofit/>
          </a:bodyPr>
          <a:lstStyle/>
          <a:p>
            <a:r>
              <a:rPr lang="es-ES" dirty="0" smtClean="0"/>
              <a:t>OBJETIVO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844824"/>
            <a:ext cx="7571184" cy="47525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800" dirty="0"/>
              <a:t>A</a:t>
            </a:r>
            <a:r>
              <a:rPr lang="es-MX" sz="2800" dirty="0" smtClean="0"/>
              <a:t>tender </a:t>
            </a:r>
            <a:r>
              <a:rPr lang="es-MX" sz="2800" dirty="0"/>
              <a:t>y mejorar las condiciones </a:t>
            </a:r>
            <a:r>
              <a:rPr lang="es-MX" sz="2800" dirty="0" smtClean="0"/>
              <a:t>de </a:t>
            </a:r>
            <a:r>
              <a:rPr lang="es-MX" sz="2800" dirty="0"/>
              <a:t>la infraestructura física </a:t>
            </a:r>
            <a:r>
              <a:rPr lang="es-MX" sz="2800" dirty="0" smtClean="0"/>
              <a:t>de los planteles educativos del municipio.</a:t>
            </a:r>
          </a:p>
          <a:p>
            <a:pPr marL="0" indent="0">
              <a:buNone/>
            </a:pPr>
            <a:endParaRPr lang="es-MX" sz="2800" dirty="0" smtClean="0"/>
          </a:p>
          <a:p>
            <a:pPr marL="0" indent="0">
              <a:buNone/>
            </a:pPr>
            <a:r>
              <a:rPr lang="es-MX" sz="2800" dirty="0" smtClean="0"/>
              <a:t>REQUISITOS:</a:t>
            </a:r>
            <a:endParaRPr lang="es-ES" sz="2800" dirty="0" smtClean="0"/>
          </a:p>
          <a:p>
            <a:r>
              <a:rPr lang="es-ES" sz="2800" dirty="0" smtClean="0"/>
              <a:t>Oficio de solicitud.</a:t>
            </a:r>
          </a:p>
          <a:p>
            <a:r>
              <a:rPr lang="es-ES" sz="2800" dirty="0" smtClean="0"/>
              <a:t>Presentación de proyecto ejecutivo.</a:t>
            </a:r>
          </a:p>
          <a:p>
            <a:pPr marL="0" indent="0">
              <a:buNone/>
            </a:pPr>
            <a:endParaRPr lang="es-ES" sz="2800" dirty="0"/>
          </a:p>
          <a:p>
            <a:pPr marL="0" indent="0">
              <a:buNone/>
            </a:pPr>
            <a:r>
              <a:rPr lang="es-ES" sz="2800" dirty="0" smtClean="0"/>
              <a:t>PERIODO DE SOLICITUD:</a:t>
            </a:r>
          </a:p>
          <a:p>
            <a:r>
              <a:rPr lang="es-ES" sz="2800" dirty="0" smtClean="0"/>
              <a:t>Enero </a:t>
            </a:r>
            <a:r>
              <a:rPr lang="es-ES" sz="2800" dirty="0"/>
              <a:t>– </a:t>
            </a:r>
            <a:r>
              <a:rPr lang="es-ES" sz="2800" dirty="0" smtClean="0"/>
              <a:t>Junio.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63691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Apoyos Educativos Municipales</a:t>
            </a:r>
            <a:br>
              <a:rPr lang="es-ES" dirty="0" smtClean="0"/>
            </a:br>
            <a:r>
              <a:rPr lang="es-ES" dirty="0" smtClean="0"/>
              <a:t>“Abriendo las puertas al futuro”</a:t>
            </a:r>
            <a:endParaRPr lang="es-ES" dirty="0"/>
          </a:p>
        </p:txBody>
      </p:sp>
      <p:pic>
        <p:nvPicPr>
          <p:cNvPr id="4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" y="357166"/>
            <a:ext cx="259080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7416" y="464056"/>
            <a:ext cx="7239000" cy="804704"/>
          </a:xfrm>
        </p:spPr>
        <p:txBody>
          <a:bodyPr/>
          <a:lstStyle/>
          <a:p>
            <a:r>
              <a:rPr lang="es-ES" dirty="0" smtClean="0"/>
              <a:t>OBJETIVO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700808"/>
            <a:ext cx="7239000" cy="49685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/>
              <a:t>Brindar apoyo económico a los alumnos de nivel primaria, secundaria, bachillerato y </a:t>
            </a:r>
            <a:r>
              <a:rPr lang="es-MX" dirty="0" smtClean="0"/>
              <a:t>licenciatura para evitar la deserción escolar.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REQUISITOS:</a:t>
            </a:r>
          </a:p>
          <a:p>
            <a:r>
              <a:rPr lang="es-MX" dirty="0"/>
              <a:t>Ser residente del municipio.</a:t>
            </a:r>
          </a:p>
          <a:p>
            <a:pPr algn="just"/>
            <a:r>
              <a:rPr lang="es-MX" dirty="0" smtClean="0"/>
              <a:t>Ser estudiante (a partir del 5° grado de primaria hasta nivel licenciatura).</a:t>
            </a:r>
          </a:p>
          <a:p>
            <a:r>
              <a:rPr lang="es-ES" dirty="0" smtClean="0"/>
              <a:t>Constancia de estudios con promedio actual de 8.5.</a:t>
            </a:r>
          </a:p>
          <a:p>
            <a:r>
              <a:rPr lang="es-ES" dirty="0" smtClean="0"/>
              <a:t>Boleta de calificaciones del ciclo anterior.</a:t>
            </a:r>
          </a:p>
          <a:p>
            <a:pPr algn="just"/>
            <a:r>
              <a:rPr lang="es-ES" dirty="0" smtClean="0"/>
              <a:t>CURP (alumno y papás).</a:t>
            </a:r>
          </a:p>
          <a:p>
            <a:r>
              <a:rPr lang="es-ES" dirty="0" smtClean="0"/>
              <a:t>INE (alumno en su caso y papás).</a:t>
            </a:r>
          </a:p>
          <a:p>
            <a:pPr algn="just"/>
            <a:r>
              <a:rPr lang="es-ES" dirty="0" smtClean="0"/>
              <a:t>Comprobante de ingresos de quien aporta a la familia.</a:t>
            </a:r>
          </a:p>
          <a:p>
            <a:r>
              <a:rPr lang="es-ES" dirty="0" smtClean="0"/>
              <a:t>Comprobante de domicilio reciente.</a:t>
            </a:r>
          </a:p>
          <a:p>
            <a:r>
              <a:rPr lang="es-ES" dirty="0" smtClean="0"/>
              <a:t>Teléfono de casa y correo electrónico.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34178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Recepción de documentos y llenado de Solicitud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889448"/>
            <a:ext cx="7499176" cy="4968552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Agosto y febrero.</a:t>
            </a:r>
          </a:p>
          <a:p>
            <a:r>
              <a:rPr lang="es-ES" dirty="0" smtClean="0"/>
              <a:t>En las oficinas de educación municipal de 10:00 a 14:00 </a:t>
            </a:r>
            <a:r>
              <a:rPr lang="es-ES" dirty="0" err="1" smtClean="0"/>
              <a:t>hrs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  <a:defRPr/>
            </a:pPr>
            <a:r>
              <a:rPr lang="es-ES" dirty="0" smtClean="0"/>
              <a:t>Firma </a:t>
            </a:r>
            <a:r>
              <a:rPr lang="es-ES" dirty="0"/>
              <a:t>de nómina y fecha de </a:t>
            </a:r>
            <a:r>
              <a:rPr lang="es-ES" dirty="0" smtClean="0"/>
              <a:t>pago, previo </a:t>
            </a:r>
            <a:r>
              <a:rPr lang="es-ES" dirty="0"/>
              <a:t>aviso  durante los meses de</a:t>
            </a:r>
            <a:r>
              <a:rPr lang="es-ES" dirty="0" smtClean="0"/>
              <a:t>:</a:t>
            </a:r>
          </a:p>
          <a:p>
            <a:pPr marL="0" indent="0">
              <a:buNone/>
              <a:defRPr/>
            </a:pPr>
            <a:endParaRPr lang="es-ES" dirty="0"/>
          </a:p>
          <a:p>
            <a:pPr lvl="0">
              <a:defRPr/>
            </a:pPr>
            <a:r>
              <a:rPr lang="es-ES" dirty="0"/>
              <a:t>Febrero</a:t>
            </a:r>
          </a:p>
          <a:p>
            <a:pPr lvl="0">
              <a:defRPr/>
            </a:pPr>
            <a:r>
              <a:rPr lang="es-ES" dirty="0"/>
              <a:t>Abril</a:t>
            </a:r>
          </a:p>
          <a:p>
            <a:pPr lvl="0">
              <a:defRPr/>
            </a:pPr>
            <a:r>
              <a:rPr lang="es-ES" dirty="0"/>
              <a:t>Junio</a:t>
            </a:r>
          </a:p>
          <a:p>
            <a:pPr lvl="0">
              <a:defRPr/>
            </a:pPr>
            <a:r>
              <a:rPr lang="es-ES" dirty="0"/>
              <a:t>Octubre</a:t>
            </a:r>
          </a:p>
          <a:p>
            <a:pPr lvl="0">
              <a:defRPr/>
            </a:pPr>
            <a:r>
              <a:rPr lang="es-ES" dirty="0" smtClean="0"/>
              <a:t>Diciembre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1485</TotalTime>
  <Words>828</Words>
  <Application>Microsoft Office PowerPoint</Application>
  <PresentationFormat>On-screen Show (4:3)</PresentationFormat>
  <Paragraphs>131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Gill Sans MT</vt:lpstr>
      <vt:lpstr>Verdana</vt:lpstr>
      <vt:lpstr>Wingdings 2</vt:lpstr>
      <vt:lpstr>Solsticio</vt:lpstr>
      <vt:lpstr>DIRECCIÓN DE EDUCACIÓN MUNICIPAL</vt:lpstr>
      <vt:lpstr>Dirección de Educación Municipal  Programas y servicios</vt:lpstr>
      <vt:lpstr>Otorgamiento de Bandera y banda de guerra</vt:lpstr>
      <vt:lpstr>PowerPoint Presentation</vt:lpstr>
      <vt:lpstr>SK.-ESCUELA DIGNA</vt:lpstr>
      <vt:lpstr>OBJETIVO</vt:lpstr>
      <vt:lpstr>Apoyos Educativos Municipales “Abriendo las puertas al futuro”</vt:lpstr>
      <vt:lpstr>OBJETIVO</vt:lpstr>
      <vt:lpstr>Recepción de documentos y llenado de Solicitud</vt:lpstr>
      <vt:lpstr>SALAS DE CÓMPUTO</vt:lpstr>
      <vt:lpstr>OBJETIVO</vt:lpstr>
      <vt:lpstr>Salas de cómputo municipales</vt:lpstr>
      <vt:lpstr>BIBLIOTECAS PÚBLICAS MUNICIPALES</vt:lpstr>
      <vt:lpstr>OBJETIVO</vt:lpstr>
      <vt:lpstr>Bibliotecas Públicas Municipales</vt:lpstr>
      <vt:lpstr>UVEG Universidad Virtual del Estado de Guanajuato</vt:lpstr>
      <vt:lpstr>Visión y Misión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Apoyos Educativos Municipales</dc:title>
  <dc:creator>Usuario</dc:creator>
  <cp:lastModifiedBy>Usuario</cp:lastModifiedBy>
  <cp:revision>66</cp:revision>
  <dcterms:created xsi:type="dcterms:W3CDTF">2019-04-05T18:47:11Z</dcterms:created>
  <dcterms:modified xsi:type="dcterms:W3CDTF">2020-10-28T19:51:48Z</dcterms:modified>
</cp:coreProperties>
</file>