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sldIdLst>
    <p:sldId id="256" r:id="rId2"/>
    <p:sldId id="257" r:id="rId3"/>
    <p:sldId id="258" r:id="rId4"/>
    <p:sldId id="259" r:id="rId5"/>
    <p:sldId id="272" r:id="rId6"/>
    <p:sldId id="275" r:id="rId7"/>
    <p:sldId id="264" r:id="rId8"/>
    <p:sldId id="265" r:id="rId9"/>
    <p:sldId id="270" r:id="rId10"/>
    <p:sldId id="271" r:id="rId11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94660"/>
  </p:normalViewPr>
  <p:slideViewPr>
    <p:cSldViewPr snapToGrid="0">
      <p:cViewPr>
        <p:scale>
          <a:sx n="100" d="100"/>
          <a:sy n="100" d="100"/>
        </p:scale>
        <p:origin x="708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SOLICITUDES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area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224507632"/>
        <c:axId val="224508288"/>
      </c:areaChart>
      <c:catAx>
        <c:axId val="224507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4508288"/>
        <c:crosses val="autoZero"/>
        <c:auto val="1"/>
        <c:lblAlgn val="ctr"/>
        <c:lblOffset val="100"/>
        <c:noMultiLvlLbl val="0"/>
      </c:catAx>
      <c:valAx>
        <c:axId val="22450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45076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ED-4861-B7E3-0191E8FB40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ED-4861-B7E3-0191E8FB40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ED-4861-B7E3-0191E8FB40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ED-4861-B7E3-0191E8FB40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ED-4861-B7E3-0191E8FB40A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ED-4861-B7E3-0191E8FB40A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AED-4861-B7E3-0191E8FB40A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AED-4861-B7E3-0191E8FB40A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AED-4861-B7E3-0191E8FB40A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AED-4861-B7E3-0191E8FB40A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AED-4861-B7E3-0191E8FB40A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AED-4861-B7E3-0191E8FB40A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AED-4861-B7E3-0191E8FB40A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AED-4861-B7E3-0191E8FB40A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CAED-4861-B7E3-0191E8FB40A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CAED-4861-B7E3-0191E8FB40A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CAED-4861-B7E3-0191E8FB40A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CAED-4861-B7E3-0191E8FB40A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CAED-4861-B7E3-0191E8FB40A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CAED-4861-B7E3-0191E8FB40A4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CAED-4861-B7E3-0191E8FB40A4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CAED-4861-B7E3-0191E8FB40A4}"/>
              </c:ext>
            </c:extLst>
          </c:dPt>
          <c:cat>
            <c:strRef>
              <c:f>Hoja1!$A$2:$A$23</c:f>
              <c:strCache>
                <c:ptCount val="22"/>
                <c:pt idx="0">
                  <c:v>Secretaria de Ayuntamiento </c:v>
                </c:pt>
                <c:pt idx="1">
                  <c:v>Seg. Publica </c:v>
                </c:pt>
                <c:pt idx="2">
                  <c:v>Personal y D.O.</c:v>
                </c:pt>
                <c:pt idx="3">
                  <c:v>U. Transparencia </c:v>
                </c:pt>
                <c:pt idx="4">
                  <c:v>O. Publicas </c:v>
                </c:pt>
                <c:pt idx="5">
                  <c:v>Tesoreria </c:v>
                </c:pt>
                <c:pt idx="6">
                  <c:v>Adqusiciones </c:v>
                </c:pt>
                <c:pt idx="7">
                  <c:v>SAPAF </c:v>
                </c:pt>
                <c:pt idx="8">
                  <c:v>IMPLAN</c:v>
                </c:pt>
                <c:pt idx="9">
                  <c:v>Des. Social</c:v>
                </c:pt>
                <c:pt idx="10">
                  <c:v>Ser.Publicos </c:v>
                </c:pt>
                <c:pt idx="11">
                  <c:v>Contraloría</c:v>
                </c:pt>
                <c:pt idx="12">
                  <c:v>DIF</c:v>
                </c:pt>
                <c:pt idx="13">
                  <c:v>IMUVI</c:v>
                </c:pt>
                <c:pt idx="14">
                  <c:v>COMUDE </c:v>
                </c:pt>
                <c:pt idx="15">
                  <c:v>Des. Economico </c:v>
                </c:pt>
                <c:pt idx="16">
                  <c:v>Mujer </c:v>
                </c:pt>
                <c:pt idx="17">
                  <c:v>Juzgado </c:v>
                </c:pt>
                <c:pt idx="18">
                  <c:v>juridico </c:v>
                </c:pt>
                <c:pt idx="19">
                  <c:v>Des. Urbano</c:v>
                </c:pt>
                <c:pt idx="20">
                  <c:v>Des. Rural</c:v>
                </c:pt>
                <c:pt idx="21">
                  <c:v>Fiscalización</c:v>
                </c:pt>
              </c:strCache>
            </c:strRef>
          </c:cat>
          <c:val>
            <c:numRef>
              <c:f>Hoja1!$B$2:$B$23</c:f>
              <c:numCache>
                <c:formatCode>General</c:formatCode>
                <c:ptCount val="22"/>
                <c:pt idx="0">
                  <c:v>7</c:v>
                </c:pt>
                <c:pt idx="1">
                  <c:v>6</c:v>
                </c:pt>
                <c:pt idx="2">
                  <c:v>9</c:v>
                </c:pt>
                <c:pt idx="3">
                  <c:v>5</c:v>
                </c:pt>
                <c:pt idx="4">
                  <c:v>6</c:v>
                </c:pt>
                <c:pt idx="5">
                  <c:v>2</c:v>
                </c:pt>
                <c:pt idx="6">
                  <c:v>3</c:v>
                </c:pt>
                <c:pt idx="7">
                  <c:v>12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2</c:v>
                </c:pt>
                <c:pt idx="12">
                  <c:v>4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4</c:v>
                </c:pt>
                <c:pt idx="20">
                  <c:v>2</c:v>
                </c:pt>
                <c:pt idx="2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FC-4B9A-9913-9B06F4C863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5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9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2047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7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190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31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81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8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3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8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1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7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7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9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8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801C6-EFCC-451E-9A5B-8144124022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Reporte ejecutivo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245596-21F7-4F81-9BC2-39470EE3DA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Enero – marzo  2020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UNIDAD DE TRANSPARENCIA</a:t>
            </a:r>
          </a:p>
        </p:txBody>
      </p:sp>
    </p:spTree>
    <p:extLst>
      <p:ext uri="{BB962C8B-B14F-4D97-AF65-F5344CB8AC3E}">
        <p14:creationId xmlns:p14="http://schemas.microsoft.com/office/powerpoint/2010/main" val="2057878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ADVERSIDADES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Nos fue enterado el 1er acuerdo de la Contingencia Sanitaria por el Covid-19.  En donde se cancelan todos los términos jurisdiccionales de Transparencia y Protección de Datos Personales, a partir del 23 de marzo al 19 de abril. Y se da como fecha límite de carga de los archivos de transparencia el día 20 de mayo del 2020.</a:t>
            </a:r>
          </a:p>
          <a:p>
            <a:r>
              <a:rPr lang="es-MX" dirty="0"/>
              <a:t>Se acordó por el Consejo Ciudadano se guardara la cuarentena  hasta el 19 de abril. Lo anterior de acuerdo al Comunicado oficial del IACIP.</a:t>
            </a:r>
          </a:p>
          <a:p>
            <a:r>
              <a:rPr lang="es-MX" dirty="0"/>
              <a:t>Se hizo llegar acta de acuerdo a la Secretaría de Ayuntamiento.</a:t>
            </a:r>
          </a:p>
          <a:p>
            <a:r>
              <a:rPr lang="es-MX" dirty="0"/>
              <a:t>Se pegó el comunicado oficial en la puerta de la Unidad para darlo a conocer a usuarios del equipo de cómputo y al publico en general. </a:t>
            </a:r>
          </a:p>
          <a:p>
            <a:r>
              <a:rPr lang="es-MX" dirty="0"/>
              <a:t>Sin embargo el personal de la Unidad  estuvo pendiente de las solicitudes; y se estuvo mandando a las dependencias las solicitudes pues ya levantada la cuarentena era muy difícil terminar en tiempo y forma la cantidad de solicitudes que estaban llegando.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365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BB697-101B-4173-8036-964C9753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434EAD-D024-430E-8DCB-73BB8A0DC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Índice                                                                                                         2</a:t>
            </a:r>
          </a:p>
          <a:p>
            <a:r>
              <a:rPr lang="es-MX" dirty="0"/>
              <a:t>Resumen Ejecutivo                                                                                      3 </a:t>
            </a:r>
          </a:p>
          <a:p>
            <a:r>
              <a:rPr lang="es-MX" dirty="0"/>
              <a:t>Forma de recepción de solicitudes de información                                        4</a:t>
            </a:r>
          </a:p>
          <a:p>
            <a:r>
              <a:rPr lang="es-MX" dirty="0"/>
              <a:t>Frecuencia de Solicitudes por Dependencia                                                   5</a:t>
            </a:r>
          </a:p>
          <a:p>
            <a:r>
              <a:rPr lang="es-MX" dirty="0"/>
              <a:t>Grafica de solicitudes atendidas por dependencia Solicitudes                        6</a:t>
            </a:r>
          </a:p>
          <a:p>
            <a:pPr marL="0" indent="0">
              <a:buNone/>
            </a:pPr>
            <a:r>
              <a:rPr lang="es-MX" dirty="0"/>
              <a:t>     de Información                                                                                 </a:t>
            </a:r>
          </a:p>
          <a:p>
            <a:r>
              <a:rPr lang="es-MX" dirty="0"/>
              <a:t>Documentos Normativos					                                                 7</a:t>
            </a:r>
          </a:p>
          <a:p>
            <a:r>
              <a:rPr lang="es-MX" dirty="0"/>
              <a:t>Porcentajes de solicitudes por vía </a:t>
            </a:r>
            <a:r>
              <a:rPr lang="es-MX" dirty="0" err="1"/>
              <a:t>Infomex</a:t>
            </a:r>
            <a:r>
              <a:rPr lang="es-MX" dirty="0"/>
              <a:t>  y asuntos atendidos                    8</a:t>
            </a:r>
          </a:p>
          <a:p>
            <a:pPr marL="0" indent="0">
              <a:buNone/>
            </a:pPr>
            <a:r>
              <a:rPr lang="es-MX" dirty="0"/>
              <a:t>     por el comité                                                                                             </a:t>
            </a:r>
          </a:p>
          <a:p>
            <a:r>
              <a:rPr lang="es-MX" dirty="0"/>
              <a:t>Logros					                                                                      9</a:t>
            </a:r>
          </a:p>
          <a:p>
            <a:r>
              <a:rPr lang="es-MX" dirty="0"/>
              <a:t>Adversidades.           						                                         10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85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C10C661-56DE-4460-BA9C-1493BDDD17AD}"/>
              </a:ext>
            </a:extLst>
          </p:cNvPr>
          <p:cNvSpPr/>
          <p:nvPr/>
        </p:nvSpPr>
        <p:spPr>
          <a:xfrm>
            <a:off x="1007166" y="2001729"/>
            <a:ext cx="108548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Este reporte de Gestión es de la información correspondiente al sexto trimestre de gestión enero – marzo de 2020, proporciona un reporte completo en materia de transparencia y acceso a la información en el Municipio de San Francisco del Rincón, </a:t>
            </a:r>
            <a:r>
              <a:rPr lang="es-MX" b="1" dirty="0" err="1"/>
              <a:t>Gto</a:t>
            </a:r>
            <a:r>
              <a:rPr lang="es-MX" b="1" dirty="0"/>
              <a:t>. </a:t>
            </a:r>
          </a:p>
          <a:p>
            <a:r>
              <a:rPr lang="es-MX" b="1" dirty="0"/>
              <a:t>En Solicitudes de Información, se detallan los medios de recepción, características de las solicitudes recibidas durante este periodo con graficas,  las áreas administrativas que dieron respuesta y los acuerdos del Comité de Transparencia. </a:t>
            </a:r>
          </a:p>
          <a:p>
            <a:r>
              <a:rPr lang="es-MX" b="1" dirty="0"/>
              <a:t>Revisiones de la información que se sube a la plataforma de la página del Municipio.</a:t>
            </a:r>
          </a:p>
          <a:p>
            <a:r>
              <a:rPr lang="es-MX" b="1" dirty="0"/>
              <a:t>Estadística de solicitudes en el trimestre enero – marzo de 2020</a:t>
            </a:r>
          </a:p>
          <a:p>
            <a:r>
              <a:rPr lang="es-MX" b="1" dirty="0"/>
              <a:t>  De igual manera se da cuenta de asesorías y capacitaciones tomadas y gestionadas en el IACIP  para el personal de la Unidad.</a:t>
            </a:r>
          </a:p>
          <a:p>
            <a:pPr algn="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L.R.I. MARIA DEL SOCORRO GAMIÑO M.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AB523B-3BDC-41F2-A185-51B205B0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400" b="1" i="1" dirty="0"/>
              <a:t>RESUMEN EJECUTIVO DE LA UNIDAD E TRANSPARENCIA Y ACCESO A LA INFORMACION PUBLICA DEL 6º TRIMESTRE DE LA ADMINISTRACION. 2018-2021</a:t>
            </a:r>
          </a:p>
        </p:txBody>
      </p:sp>
    </p:spTree>
    <p:extLst>
      <p:ext uri="{BB962C8B-B14F-4D97-AF65-F5344CB8AC3E}">
        <p14:creationId xmlns:p14="http://schemas.microsoft.com/office/powerpoint/2010/main" val="191002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0FEAE-064E-4C2E-99EF-E8A5D9D46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Forma de recepción de solicitudes de información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BF859F-13FE-4ABD-A562-764AA5E8D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Orientaciones ciudadanas para llenado de Solicitud: 0</a:t>
            </a:r>
          </a:p>
          <a:p>
            <a:r>
              <a:rPr lang="es-MX" dirty="0"/>
              <a:t>Medios de presentación de solicitud:</a:t>
            </a:r>
          </a:p>
          <a:p>
            <a:pPr>
              <a:buAutoNum type="alphaLcParenR"/>
            </a:pPr>
            <a:r>
              <a:rPr lang="es-MX" dirty="0"/>
              <a:t>Plataforma </a:t>
            </a:r>
            <a:r>
              <a:rPr lang="es-MX" dirty="0" err="1"/>
              <a:t>infomex</a:t>
            </a:r>
            <a:r>
              <a:rPr lang="es-MX" dirty="0"/>
              <a:t>: 56 = 100 % Total solicitudes de información promedio 18.66 por mes.</a:t>
            </a:r>
          </a:p>
          <a:p>
            <a:pPr>
              <a:buAutoNum type="alphaLcParenR"/>
            </a:pPr>
            <a:r>
              <a:rPr lang="es-MX" dirty="0"/>
              <a:t>Se entrego información de 54 y solo dos se les </a:t>
            </a:r>
            <a:r>
              <a:rPr lang="es-MX" dirty="0" err="1"/>
              <a:t>dió</a:t>
            </a:r>
            <a:r>
              <a:rPr lang="es-MX" dirty="0"/>
              <a:t> orientación donde podían proporcionarles la información.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458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AE1ADF0-CA01-4471-923E-EA557857D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/>
              <a:t>Frecuencia de solicitudes enviadas por oficio  a las dependencias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15C0BC2-510A-46C7-AF21-8034952E6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05805" cy="3711180"/>
          </a:xfrm>
        </p:spPr>
        <p:txBody>
          <a:bodyPr>
            <a:normAutofit fontScale="25000" lnSpcReduction="20000"/>
          </a:bodyPr>
          <a:lstStyle/>
          <a:p>
            <a:r>
              <a:rPr lang="es-MX" sz="5600" dirty="0" err="1"/>
              <a:t>Sapaf</a:t>
            </a:r>
            <a:r>
              <a:rPr lang="es-MX" sz="5600" dirty="0"/>
              <a:t>= 12</a:t>
            </a:r>
          </a:p>
          <a:p>
            <a:r>
              <a:rPr lang="es-MX" sz="5600" dirty="0"/>
              <a:t>Personal y D.O. = 9</a:t>
            </a:r>
          </a:p>
          <a:p>
            <a:r>
              <a:rPr lang="es-MX" sz="5600" dirty="0"/>
              <a:t>Sec. de ayuntamiento =7</a:t>
            </a:r>
          </a:p>
          <a:p>
            <a:r>
              <a:rPr lang="es-MX" sz="5600" dirty="0"/>
              <a:t>Seguridad publica = 6</a:t>
            </a:r>
          </a:p>
          <a:p>
            <a:r>
              <a:rPr lang="es-MX" sz="5600" dirty="0"/>
              <a:t>Obras Públicas= 6</a:t>
            </a:r>
          </a:p>
          <a:p>
            <a:r>
              <a:rPr lang="es-MX" sz="5600" dirty="0"/>
              <a:t>Unidad de transparencia = 5</a:t>
            </a:r>
          </a:p>
          <a:p>
            <a:r>
              <a:rPr lang="es-MX" sz="5600" dirty="0" err="1"/>
              <a:t>Dif</a:t>
            </a:r>
            <a:r>
              <a:rPr lang="es-MX" sz="5600" dirty="0"/>
              <a:t> = 4</a:t>
            </a:r>
          </a:p>
          <a:p>
            <a:r>
              <a:rPr lang="es-MX" sz="5600" dirty="0"/>
              <a:t>Desarrollo  Urbano= 4</a:t>
            </a:r>
          </a:p>
          <a:p>
            <a:r>
              <a:rPr lang="es-MX" sz="5600" dirty="0"/>
              <a:t>Desarrollo social= 4</a:t>
            </a:r>
          </a:p>
          <a:p>
            <a:r>
              <a:rPr lang="es-MX" sz="5600" dirty="0"/>
              <a:t>Adquisiciones= 3</a:t>
            </a:r>
          </a:p>
          <a:p>
            <a:r>
              <a:rPr lang="es-MX" sz="5600" dirty="0"/>
              <a:t>Desarrollo Rural= 2</a:t>
            </a:r>
          </a:p>
          <a:p>
            <a:r>
              <a:rPr lang="es-MX" sz="5600" dirty="0"/>
              <a:t>Coordinación de la Mujer= 2</a:t>
            </a:r>
          </a:p>
          <a:p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9AD795-BE56-41B6-8A04-8F7AEF3BE3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911205"/>
          </a:xfrm>
        </p:spPr>
        <p:txBody>
          <a:bodyPr>
            <a:normAutofit fontScale="25000" lnSpcReduction="20000"/>
          </a:bodyPr>
          <a:lstStyle/>
          <a:p>
            <a:r>
              <a:rPr lang="es-MX" sz="5600" dirty="0"/>
              <a:t>Coordinación de la Mujer= 2</a:t>
            </a:r>
          </a:p>
          <a:p>
            <a:r>
              <a:rPr lang="es-MX" sz="5600" dirty="0"/>
              <a:t>Tesorería = 2</a:t>
            </a:r>
          </a:p>
          <a:p>
            <a:r>
              <a:rPr lang="es-MX" sz="5600" dirty="0"/>
              <a:t>Implan = 2</a:t>
            </a:r>
          </a:p>
          <a:p>
            <a:r>
              <a:rPr lang="es-MX" sz="5600" dirty="0"/>
              <a:t>Contraloría= 2</a:t>
            </a:r>
          </a:p>
          <a:p>
            <a:r>
              <a:rPr lang="es-MX" sz="5600" dirty="0"/>
              <a:t>Jurídico= 2</a:t>
            </a:r>
          </a:p>
          <a:p>
            <a:r>
              <a:rPr lang="es-MX" sz="5600" dirty="0"/>
              <a:t>Juzgado= 2</a:t>
            </a:r>
          </a:p>
          <a:p>
            <a:r>
              <a:rPr lang="es-MX" sz="5600" dirty="0"/>
              <a:t>Fiscalización= 2</a:t>
            </a:r>
          </a:p>
          <a:p>
            <a:r>
              <a:rPr lang="es-MX" sz="5600" dirty="0" err="1"/>
              <a:t>Comude</a:t>
            </a:r>
            <a:r>
              <a:rPr lang="es-MX" sz="5600" dirty="0"/>
              <a:t>= 1</a:t>
            </a:r>
          </a:p>
          <a:p>
            <a:r>
              <a:rPr lang="es-MX" sz="5600" dirty="0" err="1"/>
              <a:t>Imuvi</a:t>
            </a:r>
            <a:r>
              <a:rPr lang="es-MX" sz="5600" dirty="0"/>
              <a:t> = 1</a:t>
            </a:r>
          </a:p>
          <a:p>
            <a:r>
              <a:rPr lang="es-MX" sz="5600" dirty="0"/>
              <a:t>Servicios públicos= 1</a:t>
            </a:r>
          </a:p>
          <a:p>
            <a:r>
              <a:rPr lang="es-MX" sz="5600" dirty="0"/>
              <a:t>Desarrollo Económico= 2 </a:t>
            </a:r>
          </a:p>
          <a:p>
            <a:r>
              <a:rPr lang="es-MX" sz="4800" b="1" u="sng" dirty="0"/>
              <a:t>Total oficios enviados a las dependencias= 78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963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F1117D1-71FC-4A5A-82F7-44C26E325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GRAFICO DE FRECUENCIA DE SOLICITUDES POR DEPENDENCIA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E7FCBC55-8BF7-414F-B9AC-CFC619B51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35597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CAA80B6A-75A6-4264-A062-9161B54790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7412311"/>
              </p:ext>
            </p:extLst>
          </p:nvPr>
        </p:nvGraphicFramePr>
        <p:xfrm>
          <a:off x="677334" y="1828801"/>
          <a:ext cx="1027029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181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4E026-441E-46B4-AF4C-D7155ECB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b="1" dirty="0"/>
              <a:t>Documentos Normativos, con respecto a este apartado y capacitaciones</a:t>
            </a:r>
            <a:endParaRPr lang="es-MX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922112-A177-4CA5-8C5E-82079A169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52775"/>
            <a:ext cx="8596668" cy="2888587"/>
          </a:xfrm>
        </p:spPr>
        <p:txBody>
          <a:bodyPr>
            <a:normAutofit/>
          </a:bodyPr>
          <a:lstStyle/>
          <a:p>
            <a:r>
              <a:rPr lang="es-MX" dirty="0"/>
              <a:t>Se asistió al </a:t>
            </a:r>
            <a:r>
              <a:rPr lang="es-MX" dirty="0" err="1"/>
              <a:t>Iacip</a:t>
            </a:r>
            <a:r>
              <a:rPr lang="es-MX" dirty="0"/>
              <a:t> a capacitación Integral.</a:t>
            </a:r>
          </a:p>
          <a:p>
            <a:r>
              <a:rPr lang="es-MX" dirty="0"/>
              <a:t>Se asistió a junta en la sala de cabildos para el tema de gobierno abierto, convocada por el Secretario de Ayuntamiento.</a:t>
            </a:r>
          </a:p>
          <a:p>
            <a:r>
              <a:rPr lang="es-MX" dirty="0"/>
              <a:t>Se asesoró a los sujetos obligados para la corrección de la información subida a la página del municipio.  En total 73 asesorías.</a:t>
            </a:r>
          </a:p>
        </p:txBody>
      </p:sp>
    </p:spTree>
    <p:extLst>
      <p:ext uri="{BB962C8B-B14F-4D97-AF65-F5344CB8AC3E}">
        <p14:creationId xmlns:p14="http://schemas.microsoft.com/office/powerpoint/2010/main" val="2863491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D4ACB-0476-41F6-9B41-48AEC20D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2800" dirty="0"/>
              <a:t>PORCENTAJES DE SOLICITUDES POR VIA INFOMEX  Y ASUNTOS ATENDIDOS POR EL COMITE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36C56F-E037-4B42-B678-3732E75E5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Se recibieron en total 56 solicitudes, y se hicieron llegar 78 oficios a los sujetos obligados de estas  todas fueron presentadas vía INFOMEX. La dependencia con mayor numero fue </a:t>
            </a:r>
            <a:r>
              <a:rPr lang="es-MX" dirty="0" err="1"/>
              <a:t>Sapaf</a:t>
            </a:r>
            <a:r>
              <a:rPr lang="es-MX" dirty="0"/>
              <a:t> con 12 solicitudes dando el 21.42 %</a:t>
            </a:r>
          </a:p>
          <a:p>
            <a:pPr algn="just"/>
            <a:r>
              <a:rPr lang="es-MX" sz="1900" b="1" i="1" u="sng" dirty="0"/>
              <a:t>Asuntos atendidos por el Comité de Transparencia en porcentaje: </a:t>
            </a:r>
          </a:p>
          <a:p>
            <a:pPr marL="0" indent="0">
              <a:buNone/>
            </a:pPr>
            <a:r>
              <a:rPr lang="es-MX" dirty="0"/>
              <a:t>2 Solicitudes = 3.57 %</a:t>
            </a:r>
          </a:p>
          <a:p>
            <a:pPr marL="0" indent="0">
              <a:buNone/>
            </a:pPr>
            <a:r>
              <a:rPr lang="es-MX" dirty="0"/>
              <a:t>De estas tres 2 fueron de orientación por incompetencia.</a:t>
            </a:r>
          </a:p>
        </p:txBody>
      </p:sp>
    </p:spTree>
    <p:extLst>
      <p:ext uri="{BB962C8B-B14F-4D97-AF65-F5344CB8AC3E}">
        <p14:creationId xmlns:p14="http://schemas.microsoft.com/office/powerpoint/2010/main" val="4257708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LOGROS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77334" y="3810000"/>
            <a:ext cx="8596668" cy="2231362"/>
          </a:xfrm>
        </p:spPr>
        <p:txBody>
          <a:bodyPr/>
          <a:lstStyle/>
          <a:p>
            <a:r>
              <a:rPr lang="es-MX" dirty="0"/>
              <a:t>Se verificó la última calificación al municipio en lo de Transparencia y al 19 de septiembre que fue la ultima calificación obtuvimos el 100 % en cumplimiento ante el IACIP.   No hay más calificaciones por el momento.</a:t>
            </a:r>
          </a:p>
        </p:txBody>
      </p:sp>
    </p:spTree>
    <p:extLst>
      <p:ext uri="{BB962C8B-B14F-4D97-AF65-F5344CB8AC3E}">
        <p14:creationId xmlns:p14="http://schemas.microsoft.com/office/powerpoint/2010/main" val="38634548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2631</TotalTime>
  <Words>771</Words>
  <Application>Microsoft Office PowerPoint</Application>
  <PresentationFormat>Panorámica</PresentationFormat>
  <Paragraphs>72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Faceta</vt:lpstr>
      <vt:lpstr>Reporte ejecutivo</vt:lpstr>
      <vt:lpstr>índice</vt:lpstr>
      <vt:lpstr>RESUMEN EJECUTIVO DE LA UNIDAD E TRANSPARENCIA Y ACCESO A LA INFORMACION PUBLICA DEL 6º TRIMESTRE DE LA ADMINISTRACION. 2018-2021</vt:lpstr>
      <vt:lpstr>Forma de recepción de solicitudes de información</vt:lpstr>
      <vt:lpstr>Frecuencia de solicitudes enviadas por oficio  a las dependencias</vt:lpstr>
      <vt:lpstr>GRAFICO DE FRECUENCIA DE SOLICITUDES POR DEPENDENCIA</vt:lpstr>
      <vt:lpstr>Documentos Normativos, con respecto a este apartado y capacitaciones</vt:lpstr>
      <vt:lpstr>PORCENTAJES DE SOLICITUDES POR VIA INFOMEX  Y ASUNTOS ATENDIDOS POR EL COMITE</vt:lpstr>
      <vt:lpstr>LOGROS</vt:lpstr>
      <vt:lpstr>ADVERSIDADES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ejecutivo</dc:title>
  <dc:creator>Coquis Gamiño</dc:creator>
  <cp:lastModifiedBy>Unidad de Acceso a la Información Publica San Francisco del Rincon</cp:lastModifiedBy>
  <cp:revision>110</cp:revision>
  <cp:lastPrinted>2020-01-14T17:43:01Z</cp:lastPrinted>
  <dcterms:created xsi:type="dcterms:W3CDTF">2019-07-09T20:32:11Z</dcterms:created>
  <dcterms:modified xsi:type="dcterms:W3CDTF">2020-04-21T20:46:38Z</dcterms:modified>
</cp:coreProperties>
</file>