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9" r:id="rId5"/>
    <p:sldId id="286" r:id="rId6"/>
    <p:sldId id="292" r:id="rId7"/>
    <p:sldId id="288" r:id="rId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FA5F72-8C3C-47C4-BAAE-AAD53B502F6D}" type="datetime1">
              <a:rPr lang="es-ES" smtClean="0"/>
              <a:t>17/10/2019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4E63C5-A243-470D-8390-8C4D5E642375}" type="datetime1">
              <a:rPr lang="es-ES" smtClean="0"/>
              <a:t>17/10/2019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dirty="0"/>
              <a:t>Segundo nivel</a:t>
            </a:r>
          </a:p>
          <a:p>
            <a:pPr lvl="2" rtl="0"/>
            <a:r>
              <a:rPr lang="es-ES" dirty="0"/>
              <a:t>Tercer 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088917-CCAE-4D7C-A02D-EE615348765B}" type="datetime1">
              <a:rPr lang="es-ES" noProof="0" smtClean="0"/>
              <a:t>17/10/2019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312EB9-9729-4FAD-8373-A418D3DF724C}" type="datetime1">
              <a:rPr lang="es-ES" noProof="0" smtClean="0"/>
              <a:t>17/10/2019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07C4C-07E3-4EE8-9931-EEC16BF49252}" type="datetime1">
              <a:rPr lang="es-ES" noProof="0" smtClean="0"/>
              <a:t>17/10/2019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70FF08-5F54-4A2C-A787-F7D6BFBFC462}" type="datetime1">
              <a:rPr lang="es-ES" noProof="0" smtClean="0"/>
              <a:t>17/10/2019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xmlns="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xmlns="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B1BDD-7000-4F3F-B9E7-17979A7FBD75}" type="datetime1">
              <a:rPr lang="es-ES" noProof="0" smtClean="0"/>
              <a:t>17/10/2019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D5CFD7-B49D-4B10-8EA3-A285AD2A605F}" type="datetime1">
              <a:rPr lang="es-ES" noProof="0" smtClean="0"/>
              <a:t>17/10/2019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224B15-5D30-4E4C-8F83-05B8C13D4DDB}" type="datetime1">
              <a:rPr lang="es-ES" noProof="0" smtClean="0"/>
              <a:t>17/10/2019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BD9BA1-E6FD-4A95-80AB-D864C087A0FC}" type="datetime1">
              <a:rPr lang="es-ES" noProof="0" smtClean="0"/>
              <a:t>17/10/2019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AAFC51-B778-437C-AF2E-CFBBBFE133F8}" type="datetime1">
              <a:rPr lang="es-ES" noProof="0" smtClean="0"/>
              <a:t>17/10/2019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7E9567B-DF5D-4470-94BE-7DF002E86266}" type="datetime1">
              <a:rPr lang="es-ES" noProof="0" smtClean="0"/>
              <a:t>17/10/2019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rofesionales que colaboran en una mesa en un portátil">
            <a:extLst>
              <a:ext uri="{FF2B5EF4-FFF2-40B4-BE49-F238E27FC236}">
                <a16:creationId xmlns:a16="http://schemas.microsoft.com/office/drawing/2014/main" xmlns="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to 3" descr="Personas con documentos">
            <a:extLst>
              <a:ext uri="{FF2B5EF4-FFF2-40B4-BE49-F238E27FC236}">
                <a16:creationId xmlns:a16="http://schemas.microsoft.com/office/drawing/2014/main" xmlns="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24000" y="1674796"/>
            <a:ext cx="9144000" cy="2492767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es-ES" sz="5000" dirty="0" smtClean="0"/>
              <a:t>CAPACITACIONES EMPRESARIALES</a:t>
            </a:r>
            <a:endParaRPr lang="es-ES" sz="5000" dirty="0">
              <a:solidFill>
                <a:schemeClr val="bg1"/>
              </a:solidFill>
            </a:endParaRPr>
          </a:p>
        </p:txBody>
      </p:sp>
      <p:sp>
        <p:nvSpPr>
          <p:cNvPr id="6" name="objeto 7" descr="Rectángulo beige">
            <a:extLst>
              <a:ext uri="{FF2B5EF4-FFF2-40B4-BE49-F238E27FC236}">
                <a16:creationId xmlns:a16="http://schemas.microsoft.com/office/drawing/2014/main" xmlns="" id="{B36975AA-C62E-46BE-9382-E2CF56FDF817}"/>
              </a:ext>
            </a:extLst>
          </p:cNvPr>
          <p:cNvSpPr/>
          <p:nvPr/>
        </p:nvSpPr>
        <p:spPr bwMode="white">
          <a:xfrm>
            <a:off x="4217255" y="3367131"/>
            <a:ext cx="3780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59" y="4084857"/>
            <a:ext cx="4995081" cy="15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7">
            <a:extLst>
              <a:ext uri="{FF2B5EF4-FFF2-40B4-BE49-F238E27FC236}">
                <a16:creationId xmlns:a16="http://schemas.microsoft.com/office/drawing/2014/main" xmlns="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5" y="269543"/>
            <a:ext cx="7237358" cy="6318913"/>
          </a:xfrm>
          <a:prstGeom prst="rect">
            <a:avLst/>
          </a:prstGeom>
        </p:spPr>
      </p:pic>
      <p:sp>
        <p:nvSpPr>
          <p:cNvPr id="5" name="objeto 3" descr="Rectángulo beige">
            <a:extLst>
              <a:ext uri="{FF2B5EF4-FFF2-40B4-BE49-F238E27FC236}">
                <a16:creationId xmlns:a16="http://schemas.microsoft.com/office/drawing/2014/main" xmlns="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rgbClr val="0090A2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6" name="objeto 6" descr="Rectángulo azul">
            <a:extLst>
              <a:ext uri="{FF2B5EF4-FFF2-40B4-BE49-F238E27FC236}">
                <a16:creationId xmlns:a16="http://schemas.microsoft.com/office/drawing/2014/main" xmlns="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443766" y="3327372"/>
            <a:ext cx="5165558" cy="83385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SE CAPACITAN A DISTINTAS EMPRESAS DEL MUNICIPIO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z="1000" smtClean="0"/>
              <a:t>2</a:t>
            </a:fld>
            <a:endParaRPr lang="es-ES" sz="1000" dirty="0"/>
          </a:p>
        </p:txBody>
      </p:sp>
      <p:sp>
        <p:nvSpPr>
          <p:cNvPr id="7" name="objeto 9" descr="Rectángulo beige">
            <a:extLst>
              <a:ext uri="{FF2B5EF4-FFF2-40B4-BE49-F238E27FC236}">
                <a16:creationId xmlns:a16="http://schemas.microsoft.com/office/drawing/2014/main" xmlns="" id="{02C6628C-972C-4717-AAF3-D882B30F6658}"/>
              </a:ext>
            </a:extLst>
          </p:cNvPr>
          <p:cNvSpPr/>
          <p:nvPr/>
        </p:nvSpPr>
        <p:spPr bwMode="white">
          <a:xfrm>
            <a:off x="6313932" y="3042424"/>
            <a:ext cx="45792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xmlns="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es-ES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9" y="5553550"/>
            <a:ext cx="3626628" cy="114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Rectángulo azul">
            <a:extLst>
              <a:ext uri="{FF2B5EF4-FFF2-40B4-BE49-F238E27FC236}">
                <a16:creationId xmlns:a16="http://schemas.microsoft.com/office/drawing/2014/main" xmlns="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Elipse 8" descr="Óvalo beige">
            <a:extLst>
              <a:ext uri="{FF2B5EF4-FFF2-40B4-BE49-F238E27FC236}">
                <a16:creationId xmlns:a16="http://schemas.microsoft.com/office/drawing/2014/main" xmlns="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PERSPECTIVA DE LA INDUSTRIA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z="1000" smtClean="0"/>
              <a:t>3</a:t>
            </a:fld>
            <a:endParaRPr lang="es-ES" sz="1000" dirty="0"/>
          </a:p>
        </p:txBody>
      </p:sp>
      <p:graphicFrame>
        <p:nvGraphicFramePr>
          <p:cNvPr id="13" name="Marcador de contenido 12" descr="Tabla">
            <a:extLst>
              <a:ext uri="{FF2B5EF4-FFF2-40B4-BE49-F238E27FC236}">
                <a16:creationId xmlns:a16="http://schemas.microsoft.com/office/drawing/2014/main" xmlns="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53773761"/>
              </p:ext>
            </p:extLst>
          </p:nvPr>
        </p:nvGraphicFramePr>
        <p:xfrm>
          <a:off x="259305" y="1596787"/>
          <a:ext cx="11395883" cy="4266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782">
                  <a:extLst>
                    <a:ext uri="{9D8B030D-6E8A-4147-A177-3AD203B41FA5}">
                      <a16:colId xmlns:a16="http://schemas.microsoft.com/office/drawing/2014/main" xmlns="" val="3572385518"/>
                    </a:ext>
                  </a:extLst>
                </a:gridCol>
                <a:gridCol w="1727036">
                  <a:extLst>
                    <a:ext uri="{9D8B030D-6E8A-4147-A177-3AD203B41FA5}">
                      <a16:colId xmlns:a16="http://schemas.microsoft.com/office/drawing/2014/main" xmlns="" val="1440817424"/>
                    </a:ext>
                  </a:extLst>
                </a:gridCol>
                <a:gridCol w="2146411">
                  <a:extLst>
                    <a:ext uri="{9D8B030D-6E8A-4147-A177-3AD203B41FA5}">
                      <a16:colId xmlns:a16="http://schemas.microsoft.com/office/drawing/2014/main" xmlns="" val="1835666774"/>
                    </a:ext>
                  </a:extLst>
                </a:gridCol>
                <a:gridCol w="3155150">
                  <a:extLst>
                    <a:ext uri="{9D8B030D-6E8A-4147-A177-3AD203B41FA5}">
                      <a16:colId xmlns:a16="http://schemas.microsoft.com/office/drawing/2014/main" xmlns="" val="3312468757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xmlns="" val="388103177"/>
                    </a:ext>
                  </a:extLst>
                </a:gridCol>
              </a:tblGrid>
              <a:tr h="1705769">
                <a:tc>
                  <a:txBody>
                    <a:bodyPr/>
                    <a:lstStyle/>
                    <a:p>
                      <a:pPr algn="ctr" rtl="0"/>
                      <a:r>
                        <a:rPr lang="es-ES" sz="20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CURSOS IMPARTIDOS</a:t>
                      </a:r>
                      <a:endParaRPr lang="es-ES" sz="20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20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EMPRESAS</a:t>
                      </a:r>
                      <a:endParaRPr lang="es-ES" sz="20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BENEFICIARIOS</a:t>
                      </a:r>
                      <a:endParaRPr lang="es-ES" sz="1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20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FOROS</a:t>
                      </a:r>
                      <a:endParaRPr lang="es-ES" sz="20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ASISTENTES</a:t>
                      </a:r>
                      <a:endParaRPr lang="es-ES" sz="1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8120738"/>
                  </a:ext>
                </a:extLst>
              </a:tr>
              <a:tr h="1071802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2000" b="1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LEGO SERIUS PLAY</a:t>
                      </a:r>
                    </a:p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2000" b="1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EMPORMENT ALTOS EJECUTIVOS</a:t>
                      </a:r>
                    </a:p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s-ES" sz="3600" b="1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</a:t>
                      </a:r>
                      <a:endParaRPr kumimoji="0" lang="es-ES" sz="1800" b="1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1" kern="1200" spc="-25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42</a:t>
                      </a:r>
                      <a:endParaRPr lang="es-ES" sz="2400" b="1" i="1" kern="1200" spc="-25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i="1" kern="1200" spc="-25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PRODUCTIVIDAD EN MI EMPRESA</a:t>
                      </a:r>
                    </a:p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i="1" kern="1200" spc="-25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ESTRATEGIAS DE REDUCCION DE COSTOS</a:t>
                      </a:r>
                    </a:p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i="1" kern="1200" spc="-25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RETENCION</a:t>
                      </a:r>
                      <a:r>
                        <a:rPr lang="es-ES" sz="1800" b="1" i="1" kern="1200" spc="-25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DE PERSONAL</a:t>
                      </a:r>
                      <a:endParaRPr lang="es-ES" sz="1800" b="1" i="1" kern="1200" spc="-25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800" b="1" i="1" kern="1200" spc="-25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800" b="1" i="1" kern="1200" spc="-25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1" kern="1200" spc="-25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30</a:t>
                      </a:r>
                      <a:endParaRPr lang="es-ES" sz="1800" b="1" i="1" kern="1200" spc="-25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5001753"/>
                  </a:ext>
                </a:extLst>
              </a:tr>
            </a:tbl>
          </a:graphicData>
        </a:graphic>
      </p:graphicFrame>
      <p:sp>
        <p:nvSpPr>
          <p:cNvPr id="11" name="objeto 5" descr="Rectángulo beige">
            <a:extLst>
              <a:ext uri="{FF2B5EF4-FFF2-40B4-BE49-F238E27FC236}">
                <a16:creationId xmlns:a16="http://schemas.microsoft.com/office/drawing/2014/main" xmlns="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6768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cxnSp>
        <p:nvCxnSpPr>
          <p:cNvPr id="12" name="Conector recto 11" descr="Línea">
            <a:extLst>
              <a:ext uri="{FF2B5EF4-FFF2-40B4-BE49-F238E27FC236}">
                <a16:creationId xmlns:a16="http://schemas.microsoft.com/office/drawing/2014/main" xmlns="" id="{0D4D8421-B427-472B-95AE-FBBC914ACC5F}"/>
              </a:ext>
            </a:extLst>
          </p:cNvPr>
          <p:cNvCxnSpPr/>
          <p:nvPr/>
        </p:nvCxnSpPr>
        <p:spPr>
          <a:xfrm>
            <a:off x="6096000" y="4558596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5348833"/>
            <a:ext cx="4053386" cy="12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xmlns="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70" y="0"/>
            <a:ext cx="10171230" cy="662531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0" y="1204961"/>
            <a:ext cx="6348413" cy="414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es-E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to 6" descr="Rectángulo beige">
            <a:extLst>
              <a:ext uri="{FF2B5EF4-FFF2-40B4-BE49-F238E27FC236}">
                <a16:creationId xmlns:a16="http://schemas.microsoft.com/office/drawing/2014/main" xmlns="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331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1551433"/>
            <a:ext cx="4859215" cy="1325563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DESARROLLO ECONOMICO Y TURISMO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EA39DE2-464A-46AF-92D8-7786B35D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4</a:t>
            </a:fld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3219782"/>
            <a:ext cx="4053386" cy="12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38_TF23188392" id="{F1A4FF75-0337-499B-B5AB-B2509398CEA7}" vid="{0D7670FE-5D26-47F2-BB16-139DDA547B5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servicios profesionales</Template>
  <TotalTime>0</TotalTime>
  <Words>51</Words>
  <Application>Microsoft Office PowerPoint</Application>
  <PresentationFormat>Panorámica</PresentationFormat>
  <Paragraphs>24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</vt:lpstr>
      <vt:lpstr>Calibri</vt:lpstr>
      <vt:lpstr>Gill Sans MT</vt:lpstr>
      <vt:lpstr>Tema de Office</vt:lpstr>
      <vt:lpstr>CAPACITACIONES EMPRESARIALES</vt:lpstr>
      <vt:lpstr>SE CAPACITAN A DISTINTAS EMPRESAS DEL MUNICIPIO</vt:lpstr>
      <vt:lpstr>PERSPECTIVA DE LA INDUSTRIA</vt:lpstr>
      <vt:lpstr>DESARROLLO ECONOMICO Y TURISMO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2019-10-17T17:33:09Z</dcterms:created>
  <dcterms:modified xsi:type="dcterms:W3CDTF">2019-10-17T17:57:25Z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