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1" r:id="rId3"/>
    <p:sldId id="270" r:id="rId4"/>
    <p:sldId id="272"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A759E-AE80-4D04-B36D-223A1B99D1A8}" type="datetimeFigureOut">
              <a:rPr lang="es-MX" smtClean="0"/>
              <a:t>02/04/2019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B1268-A600-44DB-B270-14309D287CA8}" type="slidenum">
              <a:rPr lang="es-MX" smtClean="0"/>
              <a:t>‹Nº›</a:t>
            </a:fld>
            <a:endParaRPr lang="es-MX"/>
          </a:p>
        </p:txBody>
      </p:sp>
    </p:spTree>
    <p:extLst>
      <p:ext uri="{BB962C8B-B14F-4D97-AF65-F5344CB8AC3E}">
        <p14:creationId xmlns:p14="http://schemas.microsoft.com/office/powerpoint/2010/main" val="52159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17D4E-873E-4C0B-9381-67F46ACA9134}"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416556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4592711-BEDF-4E05-BF07-ADD89ED7F477}"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118200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415DD27-5BD9-4112-91C0-C06178976191}" type="datetimeFigureOut">
              <a:rPr lang="es-MX" smtClean="0">
                <a:solidFill>
                  <a:srgbClr val="F4F7E9">
                    <a:shade val="90000"/>
                  </a:srgbClr>
                </a:solidFill>
              </a:rPr>
              <a:pPr/>
              <a:t>02/04/2019</a:t>
            </a:fld>
            <a:endParaRPr lang="es-MX">
              <a:solidFill>
                <a:srgbClr val="F4F7E9">
                  <a:shade val="90000"/>
                </a:srgbClr>
              </a:solidFill>
            </a:endParaRPr>
          </a:p>
        </p:txBody>
      </p:sp>
      <p:sp>
        <p:nvSpPr>
          <p:cNvPr id="19" name="Footer Placeholder 18"/>
          <p:cNvSpPr>
            <a:spLocks noGrp="1"/>
          </p:cNvSpPr>
          <p:nvPr>
            <p:ph type="ftr" sz="quarter" idx="11"/>
          </p:nvPr>
        </p:nvSpPr>
        <p:spPr/>
        <p:txBody>
          <a:bodyPr/>
          <a:lstStyle/>
          <a:p>
            <a:endParaRPr lang="es-MX">
              <a:solidFill>
                <a:srgbClr val="F4F7E9">
                  <a:shade val="90000"/>
                </a:srgbClr>
              </a:solidFill>
            </a:endParaRPr>
          </a:p>
        </p:txBody>
      </p:sp>
      <p:sp>
        <p:nvSpPr>
          <p:cNvPr id="27" name="Slide Number Placeholder 26"/>
          <p:cNvSpPr>
            <a:spLocks noGrp="1"/>
          </p:cNvSpPr>
          <p:nvPr>
            <p:ph type="sldNum" sz="quarter" idx="12"/>
          </p:nvPr>
        </p:nvSpPr>
        <p:spPr/>
        <p:txBody>
          <a:bodyPr/>
          <a:lstStyle/>
          <a:p>
            <a:fld id="{8CE4CD63-B921-4CF2-ABEF-DB3F6C866895}" type="slidenum">
              <a:rPr lang="es-MX" smtClean="0">
                <a:solidFill>
                  <a:srgbClr val="F4F7E9">
                    <a:shade val="90000"/>
                  </a:srgbClr>
                </a:solidFill>
              </a:rPr>
              <a:pPr/>
              <a:t>‹Nº›</a:t>
            </a:fld>
            <a:endParaRPr lang="es-MX">
              <a:solidFill>
                <a:srgbClr val="F4F7E9">
                  <a:shade val="90000"/>
                </a:srgbClr>
              </a:solidFill>
            </a:endParaRPr>
          </a:p>
        </p:txBody>
      </p:sp>
    </p:spTree>
    <p:extLst>
      <p:ext uri="{BB962C8B-B14F-4D97-AF65-F5344CB8AC3E}">
        <p14:creationId xmlns:p14="http://schemas.microsoft.com/office/powerpoint/2010/main" val="12845440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5" name="Footer Placeholder 4"/>
          <p:cNvSpPr>
            <a:spLocks noGrp="1"/>
          </p:cNvSpPr>
          <p:nvPr>
            <p:ph type="ftr" sz="quarter" idx="11"/>
          </p:nvPr>
        </p:nvSpPr>
        <p:spPr/>
        <p:txBody>
          <a:bodyPr/>
          <a:lstStyle/>
          <a:p>
            <a:endParaRPr lang="es-MX">
              <a:solidFill>
                <a:srgbClr val="2E5820">
                  <a:shade val="90000"/>
                </a:srgbClr>
              </a:solidFill>
            </a:endParaRPr>
          </a:p>
        </p:txBody>
      </p:sp>
      <p:sp>
        <p:nvSpPr>
          <p:cNvPr id="6" name="Slide Number Placeholder 5"/>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186552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5" name="Footer Placeholder 4"/>
          <p:cNvSpPr>
            <a:spLocks noGrp="1"/>
          </p:cNvSpPr>
          <p:nvPr>
            <p:ph type="ftr" sz="quarter" idx="11"/>
          </p:nvPr>
        </p:nvSpPr>
        <p:spPr/>
        <p:txBody>
          <a:bodyPr/>
          <a:lstStyle/>
          <a:p>
            <a:endParaRPr lang="es-MX">
              <a:solidFill>
                <a:srgbClr val="2E5820">
                  <a:shade val="90000"/>
                </a:srgbClr>
              </a:solidFill>
            </a:endParaRPr>
          </a:p>
        </p:txBody>
      </p:sp>
      <p:sp>
        <p:nvSpPr>
          <p:cNvPr id="6" name="Slide Number Placeholder 5"/>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198945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2" name="1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15" name="14 Marcador de número de diapositiva"/>
          <p:cNvSpPr>
            <a:spLocks noGrp="1"/>
          </p:cNvSpPr>
          <p:nvPr>
            <p:ph type="sldNum" sz="quarter" idx="12"/>
          </p:nvPr>
        </p:nvSpPr>
        <p:spPr>
          <a:xfrm>
            <a:off x="8229600" y="6473952"/>
            <a:ext cx="758952" cy="246888"/>
          </a:xfrm>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236615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19" name="18 Marcador de pie de página"/>
          <p:cNvSpPr>
            <a:spLocks noGrp="1"/>
          </p:cNvSpPr>
          <p:nvPr>
            <p:ph type="ftr" sz="quarter" idx="11"/>
          </p:nvPr>
        </p:nvSpPr>
        <p:spPr>
          <a:xfrm>
            <a:off x="3581400" y="76200"/>
            <a:ext cx="2895600" cy="288925"/>
          </a:xfrm>
        </p:spPr>
        <p:txBody>
          <a:bodyPr/>
          <a:lstStyle/>
          <a:p>
            <a:endParaRPr lang="es-MX">
              <a:solidFill>
                <a:srgbClr val="F0A22E">
                  <a:shade val="75000"/>
                </a:srgbClr>
              </a:solidFill>
            </a:endParaRPr>
          </a:p>
        </p:txBody>
      </p:sp>
      <p:sp>
        <p:nvSpPr>
          <p:cNvPr id="16" name="15 Marcador de número de diapositiva"/>
          <p:cNvSpPr>
            <a:spLocks noGrp="1"/>
          </p:cNvSpPr>
          <p:nvPr>
            <p:ph type="sldNum" sz="quarter" idx="12"/>
          </p:nvPr>
        </p:nvSpPr>
        <p:spPr>
          <a:xfrm>
            <a:off x="8229600" y="6473952"/>
            <a:ext cx="758952" cy="246888"/>
          </a:xfrm>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30128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11" name="10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16" name="15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20878832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10" name="9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31" name="30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27370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6" name="5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7" name="6 Marcador de número de diapositiva"/>
          <p:cNvSpPr>
            <a:spLocks noGrp="1"/>
          </p:cNvSpPr>
          <p:nvPr>
            <p:ph type="sldNum" sz="quarter" idx="12"/>
          </p:nvPr>
        </p:nvSpPr>
        <p:spPr>
          <a:xfrm>
            <a:off x="8229600" y="6477000"/>
            <a:ext cx="762000" cy="246888"/>
          </a:xfrm>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0234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21" name="20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6" name="5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65456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24" name="23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7" name="6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109880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29" name="28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7" name="6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5852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5" name="Footer Placeholder 4"/>
          <p:cNvSpPr>
            <a:spLocks noGrp="1"/>
          </p:cNvSpPr>
          <p:nvPr>
            <p:ph type="ftr" sz="quarter" idx="11"/>
          </p:nvPr>
        </p:nvSpPr>
        <p:spPr/>
        <p:txBody>
          <a:bodyPr/>
          <a:lstStyle/>
          <a:p>
            <a:endParaRPr lang="es-MX">
              <a:solidFill>
                <a:srgbClr val="2E5820">
                  <a:shade val="90000"/>
                </a:srgbClr>
              </a:solidFill>
            </a:endParaRPr>
          </a:p>
        </p:txBody>
      </p:sp>
      <p:sp>
        <p:nvSpPr>
          <p:cNvPr id="6" name="Slide Number Placeholder 5"/>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4197605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5" name="4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31" name="30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extLst>
      <p:ext uri="{BB962C8B-B14F-4D97-AF65-F5344CB8AC3E}">
        <p14:creationId xmlns:p14="http://schemas.microsoft.com/office/powerpoint/2010/main" val="1652099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5" name="4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6" name="5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24188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5" name="4 Marcador de pie de página"/>
          <p:cNvSpPr>
            <a:spLocks noGrp="1"/>
          </p:cNvSpPr>
          <p:nvPr>
            <p:ph type="ftr" sz="quarter" idx="11"/>
          </p:nvPr>
        </p:nvSpPr>
        <p:spPr/>
        <p:txBody>
          <a:bodyPr/>
          <a:lstStyle/>
          <a:p>
            <a:endParaRPr lang="es-MX">
              <a:solidFill>
                <a:srgbClr val="F0A22E">
                  <a:shade val="75000"/>
                </a:srgbClr>
              </a:solidFill>
            </a:endParaRPr>
          </a:p>
        </p:txBody>
      </p:sp>
      <p:sp>
        <p:nvSpPr>
          <p:cNvPr id="6" name="5 Marcador de número de diapositiva"/>
          <p:cNvSpPr>
            <a:spLocks noGrp="1"/>
          </p:cNvSpPr>
          <p:nvPr>
            <p:ph type="sldNum" sz="quarter" idx="12"/>
          </p:nvPr>
        </p:nvSpPr>
        <p:spPr/>
        <p:txBody>
          <a:body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Tree>
    <p:extLst>
      <p:ext uri="{BB962C8B-B14F-4D97-AF65-F5344CB8AC3E}">
        <p14:creationId xmlns:p14="http://schemas.microsoft.com/office/powerpoint/2010/main" val="46373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415DD27-5BD9-4112-91C0-C06178976191}" type="datetimeFigureOut">
              <a:rPr lang="es-MX" smtClean="0">
                <a:solidFill>
                  <a:srgbClr val="F4F7E9">
                    <a:shade val="90000"/>
                  </a:srgbClr>
                </a:solidFill>
              </a:rPr>
              <a:pPr/>
              <a:t>02/04/2019</a:t>
            </a:fld>
            <a:endParaRPr lang="es-MX">
              <a:solidFill>
                <a:srgbClr val="F4F7E9">
                  <a:shade val="90000"/>
                </a:srgbClr>
              </a:solidFill>
            </a:endParaRPr>
          </a:p>
        </p:txBody>
      </p:sp>
      <p:sp>
        <p:nvSpPr>
          <p:cNvPr id="5" name="Footer Placeholder 4"/>
          <p:cNvSpPr>
            <a:spLocks noGrp="1"/>
          </p:cNvSpPr>
          <p:nvPr>
            <p:ph type="ftr" sz="quarter" idx="11"/>
          </p:nvPr>
        </p:nvSpPr>
        <p:spPr/>
        <p:txBody>
          <a:bodyPr/>
          <a:lstStyle/>
          <a:p>
            <a:endParaRPr lang="es-MX">
              <a:solidFill>
                <a:srgbClr val="F4F7E9">
                  <a:shade val="90000"/>
                </a:srgbClr>
              </a:solidFill>
            </a:endParaRPr>
          </a:p>
        </p:txBody>
      </p:sp>
      <p:sp>
        <p:nvSpPr>
          <p:cNvPr id="6" name="Slide Number Placeholder 5"/>
          <p:cNvSpPr>
            <a:spLocks noGrp="1"/>
          </p:cNvSpPr>
          <p:nvPr>
            <p:ph type="sldNum" sz="quarter" idx="12"/>
          </p:nvPr>
        </p:nvSpPr>
        <p:spPr/>
        <p:txBody>
          <a:bodyPr/>
          <a:lstStyle/>
          <a:p>
            <a:fld id="{8CE4CD63-B921-4CF2-ABEF-DB3F6C866895}" type="slidenum">
              <a:rPr lang="es-MX" smtClean="0">
                <a:solidFill>
                  <a:srgbClr val="F4F7E9">
                    <a:shade val="90000"/>
                  </a:srgbClr>
                </a:solidFill>
              </a:rPr>
              <a:pPr/>
              <a:t>‹Nº›</a:t>
            </a:fld>
            <a:endParaRPr lang="es-MX">
              <a:solidFill>
                <a:srgbClr val="F4F7E9">
                  <a:shade val="90000"/>
                </a:srgbClr>
              </a:solidFill>
            </a:endParaRPr>
          </a:p>
        </p:txBody>
      </p:sp>
    </p:spTree>
    <p:extLst>
      <p:ext uri="{BB962C8B-B14F-4D97-AF65-F5344CB8AC3E}">
        <p14:creationId xmlns:p14="http://schemas.microsoft.com/office/powerpoint/2010/main" val="526404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6" name="Footer Placeholder 5"/>
          <p:cNvSpPr>
            <a:spLocks noGrp="1"/>
          </p:cNvSpPr>
          <p:nvPr>
            <p:ph type="ftr" sz="quarter" idx="11"/>
          </p:nvPr>
        </p:nvSpPr>
        <p:spPr/>
        <p:txBody>
          <a:bodyPr/>
          <a:lstStyle/>
          <a:p>
            <a:endParaRPr lang="es-MX">
              <a:solidFill>
                <a:srgbClr val="2E5820">
                  <a:shade val="90000"/>
                </a:srgbClr>
              </a:solidFill>
            </a:endParaRPr>
          </a:p>
        </p:txBody>
      </p:sp>
      <p:sp>
        <p:nvSpPr>
          <p:cNvPr id="7" name="Slide Number Placeholder 6"/>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39915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8" name="Footer Placeholder 7"/>
          <p:cNvSpPr>
            <a:spLocks noGrp="1"/>
          </p:cNvSpPr>
          <p:nvPr>
            <p:ph type="ftr" sz="quarter" idx="11"/>
          </p:nvPr>
        </p:nvSpPr>
        <p:spPr/>
        <p:txBody>
          <a:bodyPr/>
          <a:lstStyle/>
          <a:p>
            <a:endParaRPr lang="es-MX">
              <a:solidFill>
                <a:srgbClr val="2E5820">
                  <a:shade val="90000"/>
                </a:srgbClr>
              </a:solidFill>
            </a:endParaRPr>
          </a:p>
        </p:txBody>
      </p:sp>
      <p:sp>
        <p:nvSpPr>
          <p:cNvPr id="9" name="Slide Number Placeholder 8"/>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20737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4" name="Footer Placeholder 3"/>
          <p:cNvSpPr>
            <a:spLocks noGrp="1"/>
          </p:cNvSpPr>
          <p:nvPr>
            <p:ph type="ftr" sz="quarter" idx="11"/>
          </p:nvPr>
        </p:nvSpPr>
        <p:spPr/>
        <p:txBody>
          <a:bodyPr/>
          <a:lstStyle/>
          <a:p>
            <a:endParaRPr lang="es-MX">
              <a:solidFill>
                <a:srgbClr val="2E5820">
                  <a:shade val="90000"/>
                </a:srgbClr>
              </a:solidFill>
            </a:endParaRPr>
          </a:p>
        </p:txBody>
      </p:sp>
      <p:sp>
        <p:nvSpPr>
          <p:cNvPr id="5" name="Slide Number Placeholder 4"/>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55220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3" name="Footer Placeholder 2"/>
          <p:cNvSpPr>
            <a:spLocks noGrp="1"/>
          </p:cNvSpPr>
          <p:nvPr>
            <p:ph type="ftr" sz="quarter" idx="11"/>
          </p:nvPr>
        </p:nvSpPr>
        <p:spPr/>
        <p:txBody>
          <a:bodyPr/>
          <a:lstStyle/>
          <a:p>
            <a:endParaRPr lang="es-MX">
              <a:solidFill>
                <a:srgbClr val="2E5820">
                  <a:shade val="90000"/>
                </a:srgbClr>
              </a:solidFill>
            </a:endParaRPr>
          </a:p>
        </p:txBody>
      </p:sp>
      <p:sp>
        <p:nvSpPr>
          <p:cNvPr id="4" name="Slide Number Placeholder 3"/>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5184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6" name="Footer Placeholder 5"/>
          <p:cNvSpPr>
            <a:spLocks noGrp="1"/>
          </p:cNvSpPr>
          <p:nvPr>
            <p:ph type="ftr" sz="quarter" idx="11"/>
          </p:nvPr>
        </p:nvSpPr>
        <p:spPr/>
        <p:txBody>
          <a:bodyPr/>
          <a:lstStyle/>
          <a:p>
            <a:endParaRPr lang="es-MX">
              <a:solidFill>
                <a:srgbClr val="2E5820">
                  <a:shade val="90000"/>
                </a:srgbClr>
              </a:solidFill>
            </a:endParaRPr>
          </a:p>
        </p:txBody>
      </p:sp>
      <p:sp>
        <p:nvSpPr>
          <p:cNvPr id="7" name="Slide Number Placeholder 6"/>
          <p:cNvSpPr>
            <a:spLocks noGrp="1"/>
          </p:cNvSpPr>
          <p:nvPr>
            <p:ph type="sldNum" sz="quarter" idx="12"/>
          </p:nvPr>
        </p:nvSpPr>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Tree>
    <p:extLst>
      <p:ext uri="{BB962C8B-B14F-4D97-AF65-F5344CB8AC3E}">
        <p14:creationId xmlns:p14="http://schemas.microsoft.com/office/powerpoint/2010/main" val="257714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4F7E9"/>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4F7E9"/>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6" name="Footer Placeholder 5"/>
          <p:cNvSpPr>
            <a:spLocks noGrp="1"/>
          </p:cNvSpPr>
          <p:nvPr>
            <p:ph type="ftr" sz="quarter" idx="11"/>
          </p:nvPr>
        </p:nvSpPr>
        <p:spPr/>
        <p:txBody>
          <a:bodyPr/>
          <a:lstStyle/>
          <a:p>
            <a:endParaRPr lang="es-MX">
              <a:solidFill>
                <a:srgbClr val="2E5820">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spTree>
    <p:extLst>
      <p:ext uri="{BB962C8B-B14F-4D97-AF65-F5344CB8AC3E}">
        <p14:creationId xmlns:p14="http://schemas.microsoft.com/office/powerpoint/2010/main" val="324249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15DD27-5BD9-4112-91C0-C06178976191}" type="datetimeFigureOut">
              <a:rPr lang="es-MX" smtClean="0">
                <a:solidFill>
                  <a:srgbClr val="2E5820">
                    <a:shade val="90000"/>
                  </a:srgbClr>
                </a:solidFill>
              </a:rPr>
              <a:pPr/>
              <a:t>02/04/2019</a:t>
            </a:fld>
            <a:endParaRPr lang="es-MX">
              <a:solidFill>
                <a:srgbClr val="2E5820">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solidFill>
                <a:srgbClr val="2E5820">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E4CD63-B921-4CF2-ABEF-DB3F6C866895}" type="slidenum">
              <a:rPr lang="es-MX" smtClean="0">
                <a:solidFill>
                  <a:srgbClr val="2E5820">
                    <a:shade val="90000"/>
                  </a:srgbClr>
                </a:solidFill>
              </a:rPr>
              <a:pPr/>
              <a:t>‹Nº›</a:t>
            </a:fld>
            <a:endParaRPr lang="es-MX">
              <a:solidFill>
                <a:srgbClr val="2E5820">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A0C043"/>
                </a:solidFill>
              </a:endParaRPr>
            </a:p>
          </p:txBody>
        </p:sp>
      </p:grpSp>
    </p:spTree>
    <p:extLst>
      <p:ext uri="{BB962C8B-B14F-4D97-AF65-F5344CB8AC3E}">
        <p14:creationId xmlns:p14="http://schemas.microsoft.com/office/powerpoint/2010/main" val="2932540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25F6C0-8145-4A20-BE90-514122BF5A28}" type="datetimeFigureOut">
              <a:rPr lang="es-MX" smtClean="0">
                <a:solidFill>
                  <a:srgbClr val="F0A22E">
                    <a:shade val="75000"/>
                  </a:srgbClr>
                </a:solidFill>
              </a:rPr>
              <a:pPr/>
              <a:t>02/04/2019</a:t>
            </a:fld>
            <a:endParaRPr lang="es-MX">
              <a:solidFill>
                <a:srgbClr val="F0A22E">
                  <a:shade val="75000"/>
                </a:srgbClr>
              </a:solidFill>
            </a:endParaRP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solidFill>
                <a:srgbClr val="F0A22E">
                  <a:shade val="75000"/>
                </a:srgbClr>
              </a:solidFill>
            </a:endParaRP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DC50F6-C2E6-4AB0-AF74-EA2757F755B5}" type="slidenum">
              <a:rPr lang="es-MX" smtClean="0">
                <a:solidFill>
                  <a:srgbClr val="F0A22E">
                    <a:shade val="75000"/>
                  </a:srgbClr>
                </a:solidFill>
              </a:rPr>
              <a:pPr/>
              <a:t>‹Nº›</a:t>
            </a:fld>
            <a:endParaRPr lang="es-MX">
              <a:solidFill>
                <a:srgbClr val="F0A22E">
                  <a:shade val="75000"/>
                </a:srgbClr>
              </a:solidFill>
            </a:endParaRP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36471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PRESENTACIÓN DEL PROGRAMA:</a:t>
            </a:r>
            <a:endParaRPr lang="es-MX" dirty="0"/>
          </a:p>
        </p:txBody>
      </p:sp>
      <p:sp>
        <p:nvSpPr>
          <p:cNvPr id="6" name="Subtítulo 4"/>
          <p:cNvSpPr>
            <a:spLocks noGrp="1"/>
          </p:cNvSpPr>
          <p:nvPr>
            <p:ph type="subTitle" idx="1"/>
          </p:nvPr>
        </p:nvSpPr>
        <p:spPr/>
        <p:txBody>
          <a:bodyPr>
            <a:normAutofit fontScale="92500" lnSpcReduction="10000"/>
          </a:bodyPr>
          <a:lstStyle/>
          <a:p>
            <a:r>
              <a:rPr lang="es-MX" sz="4000" dirty="0"/>
              <a:t>Fortaleciendo a las unidades agrícolas de temporal </a:t>
            </a:r>
            <a:r>
              <a:rPr lang="es-MX" sz="4000" dirty="0" smtClean="0"/>
              <a:t>con los </a:t>
            </a:r>
            <a:r>
              <a:rPr lang="es-MX" sz="4000" dirty="0"/>
              <a:t>componentes de semilla de maíz y Fertilizante</a:t>
            </a:r>
            <a:r>
              <a:rPr lang="es-MX" dirty="0"/>
              <a:t>.</a:t>
            </a:r>
          </a:p>
        </p:txBody>
      </p:sp>
    </p:spTree>
    <p:extLst>
      <p:ext uri="{BB962C8B-B14F-4D97-AF65-F5344CB8AC3E}">
        <p14:creationId xmlns:p14="http://schemas.microsoft.com/office/powerpoint/2010/main" val="6319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3">
                    <a:lumMod val="10000"/>
                  </a:schemeClr>
                </a:solidFill>
              </a:rPr>
              <a:t>Seguimiento y evaluación: </a:t>
            </a:r>
          </a:p>
        </p:txBody>
      </p:sp>
      <p:sp>
        <p:nvSpPr>
          <p:cNvPr id="3" name="2 Marcador de contenido"/>
          <p:cNvSpPr>
            <a:spLocks noGrp="1"/>
          </p:cNvSpPr>
          <p:nvPr>
            <p:ph idx="1"/>
          </p:nvPr>
        </p:nvSpPr>
        <p:spPr/>
        <p:txBody>
          <a:bodyPr>
            <a:normAutofit fontScale="85000" lnSpcReduction="10000"/>
          </a:bodyPr>
          <a:lstStyle/>
          <a:p>
            <a:pPr lvl="0"/>
            <a:r>
              <a:rPr lang="es-MX" dirty="0">
                <a:solidFill>
                  <a:schemeClr val="accent3">
                    <a:lumMod val="10000"/>
                  </a:schemeClr>
                </a:solidFill>
              </a:rPr>
              <a:t>Se realizarán visitas aleatorias para la asesoría técnica a los productores beneficiados en las cuales se llevaran bitácoras de las prácticas culturales y muestreo técnico del cultivo designado.</a:t>
            </a:r>
          </a:p>
          <a:p>
            <a:pPr marL="0" lvl="0" indent="0">
              <a:buNone/>
            </a:pPr>
            <a:endParaRPr lang="es-MX" dirty="0">
              <a:solidFill>
                <a:schemeClr val="accent3">
                  <a:lumMod val="10000"/>
                </a:schemeClr>
              </a:solidFill>
            </a:endParaRPr>
          </a:p>
          <a:p>
            <a:pPr lvl="0"/>
            <a:r>
              <a:rPr lang="es-MX" dirty="0">
                <a:solidFill>
                  <a:schemeClr val="accent3">
                    <a:lumMod val="10000"/>
                  </a:schemeClr>
                </a:solidFill>
              </a:rPr>
              <a:t>Se harán revisiones aleatorias en los ejidos o comunidades con mayor número de beneficiarios, invitando a miembros del consejo de desarrollo rural sustentable para asesoramiento profesional y detallado ante las dudas o inquietudes que puedan presentarse entre los mismos.</a:t>
            </a:r>
          </a:p>
          <a:p>
            <a:endParaRPr lang="es-MX" dirty="0"/>
          </a:p>
        </p:txBody>
      </p:sp>
      <p:pic>
        <p:nvPicPr>
          <p:cNvPr id="4" name="Imagen 3"/>
          <p:cNvPicPr>
            <a:picLocks noChangeAspect="1"/>
          </p:cNvPicPr>
          <p:nvPr/>
        </p:nvPicPr>
        <p:blipFill>
          <a:blip r:embed="rId2"/>
          <a:stretch>
            <a:fillRect/>
          </a:stretch>
        </p:blipFill>
        <p:spPr>
          <a:xfrm>
            <a:off x="1691680" y="5976143"/>
            <a:ext cx="5371042" cy="725487"/>
          </a:xfrm>
          <a:prstGeom prst="rect">
            <a:avLst/>
          </a:prstGeom>
        </p:spPr>
      </p:pic>
    </p:spTree>
    <p:extLst>
      <p:ext uri="{BB962C8B-B14F-4D97-AF65-F5344CB8AC3E}">
        <p14:creationId xmlns:p14="http://schemas.microsoft.com/office/powerpoint/2010/main" val="178752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686800" cy="838200"/>
          </a:xfrm>
        </p:spPr>
        <p:txBody>
          <a:bodyPr/>
          <a:lstStyle/>
          <a:p>
            <a:r>
              <a:rPr lang="es-MX" dirty="0">
                <a:solidFill>
                  <a:schemeClr val="accent3">
                    <a:lumMod val="10000"/>
                  </a:schemeClr>
                </a:solidFill>
              </a:rPr>
              <a:t>Mecánica operativa del programa: </a:t>
            </a:r>
          </a:p>
        </p:txBody>
      </p:sp>
      <p:sp>
        <p:nvSpPr>
          <p:cNvPr id="3" name="2 Marcador de contenido"/>
          <p:cNvSpPr>
            <a:spLocks noGrp="1"/>
          </p:cNvSpPr>
          <p:nvPr>
            <p:ph idx="1"/>
          </p:nvPr>
        </p:nvSpPr>
        <p:spPr/>
        <p:txBody>
          <a:bodyPr>
            <a:normAutofit fontScale="55000" lnSpcReduction="20000"/>
          </a:bodyPr>
          <a:lstStyle/>
          <a:p>
            <a:pPr lvl="0"/>
            <a:r>
              <a:rPr lang="es-MX" b="1" dirty="0">
                <a:solidFill>
                  <a:schemeClr val="accent3">
                    <a:lumMod val="10000"/>
                  </a:schemeClr>
                </a:solidFill>
              </a:rPr>
              <a:t>PROMOCIÓN DEL PROGRAMA</a:t>
            </a:r>
            <a:endParaRPr lang="es-MX" dirty="0">
              <a:solidFill>
                <a:schemeClr val="accent3">
                  <a:lumMod val="10000"/>
                </a:schemeClr>
              </a:solidFill>
            </a:endParaRPr>
          </a:p>
          <a:p>
            <a:r>
              <a:rPr lang="es-MX" dirty="0">
                <a:solidFill>
                  <a:schemeClr val="accent3">
                    <a:lumMod val="10000"/>
                  </a:schemeClr>
                </a:solidFill>
              </a:rPr>
              <a:t>A) Se realizará la convocatoria cuando el programa se apruebe por el COMUNDERS otorgando la información a los Consejeros y Delegados del Municipio con la información general del programa.</a:t>
            </a:r>
          </a:p>
          <a:p>
            <a:r>
              <a:rPr lang="es-MX" dirty="0">
                <a:solidFill>
                  <a:schemeClr val="accent3">
                    <a:lumMod val="10000"/>
                  </a:schemeClr>
                </a:solidFill>
              </a:rPr>
              <a:t>B) Se realizaran estrategias de comunicación con una planeación de difusión en todas las comunidades como son: reuniones con las personas interesadas en recibir el apoyo, voceos y pegado de poster en lugares concurridos de cada comunidad.</a:t>
            </a:r>
          </a:p>
          <a:p>
            <a:pPr marL="0" indent="0">
              <a:buNone/>
            </a:pPr>
            <a:endParaRPr lang="es-MX" dirty="0">
              <a:solidFill>
                <a:schemeClr val="accent3">
                  <a:lumMod val="10000"/>
                </a:schemeClr>
              </a:solidFill>
            </a:endParaRPr>
          </a:p>
          <a:p>
            <a:pPr lvl="0"/>
            <a:r>
              <a:rPr lang="es-MX" b="1" dirty="0">
                <a:solidFill>
                  <a:schemeClr val="accent3">
                    <a:lumMod val="10000"/>
                  </a:schemeClr>
                </a:solidFill>
              </a:rPr>
              <a:t>PROCEDIMIENTO PARA LA ELECCIÓN DE LAS UNIDADES DE PRODUCCIÓN A BENEFICIAR:</a:t>
            </a:r>
            <a:endParaRPr lang="es-MX" dirty="0">
              <a:solidFill>
                <a:schemeClr val="accent3">
                  <a:lumMod val="10000"/>
                </a:schemeClr>
              </a:solidFill>
            </a:endParaRPr>
          </a:p>
          <a:p>
            <a:r>
              <a:rPr lang="es-MX" dirty="0">
                <a:solidFill>
                  <a:schemeClr val="accent3">
                    <a:lumMod val="10000"/>
                  </a:schemeClr>
                </a:solidFill>
              </a:rPr>
              <a:t>A) Realizar su solicitud en el programa en la dirección de Desarrollo Rural y Agroalimentario. </a:t>
            </a:r>
          </a:p>
          <a:p>
            <a:r>
              <a:rPr lang="es-MX" dirty="0">
                <a:solidFill>
                  <a:schemeClr val="accent3">
                    <a:lumMod val="10000"/>
                  </a:schemeClr>
                </a:solidFill>
              </a:rPr>
              <a:t>B) Entregar documentación citada en requisitos</a:t>
            </a:r>
          </a:p>
          <a:p>
            <a:r>
              <a:rPr lang="es-MX" dirty="0">
                <a:solidFill>
                  <a:schemeClr val="accent3">
                    <a:lumMod val="10000"/>
                  </a:schemeClr>
                </a:solidFill>
              </a:rPr>
              <a:t>C) Someter la lista de beneficiarios al Consejo de Desarrollo Rural Sustentable</a:t>
            </a:r>
          </a:p>
          <a:p>
            <a:r>
              <a:rPr lang="es-MX" dirty="0">
                <a:solidFill>
                  <a:schemeClr val="accent3">
                    <a:lumMod val="10000"/>
                  </a:schemeClr>
                </a:solidFill>
              </a:rPr>
              <a:t>D) Se publicará la lista en las oficinas de Desarrollo Rural y Agroalimentario así como se dará aviso por medio de los Delegados Municipales.</a:t>
            </a:r>
          </a:p>
          <a:p>
            <a:endParaRPr lang="es-MX" dirty="0">
              <a:solidFill>
                <a:schemeClr val="accent3">
                  <a:lumMod val="10000"/>
                </a:schemeClr>
              </a:solidFill>
            </a:endParaRPr>
          </a:p>
        </p:txBody>
      </p:sp>
      <p:pic>
        <p:nvPicPr>
          <p:cNvPr id="4" name="Imagen 3"/>
          <p:cNvPicPr>
            <a:picLocks noChangeAspect="1"/>
          </p:cNvPicPr>
          <p:nvPr/>
        </p:nvPicPr>
        <p:blipFill>
          <a:blip r:embed="rId2"/>
          <a:stretch>
            <a:fillRect/>
          </a:stretch>
        </p:blipFill>
        <p:spPr>
          <a:xfrm>
            <a:off x="1619672" y="5805264"/>
            <a:ext cx="5371042" cy="725487"/>
          </a:xfrm>
          <a:prstGeom prst="rect">
            <a:avLst/>
          </a:prstGeom>
        </p:spPr>
      </p:pic>
    </p:spTree>
    <p:extLst>
      <p:ext uri="{BB962C8B-B14F-4D97-AF65-F5344CB8AC3E}">
        <p14:creationId xmlns:p14="http://schemas.microsoft.com/office/powerpoint/2010/main" val="335385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8686800" cy="5819477"/>
          </a:xfrm>
        </p:spPr>
        <p:txBody>
          <a:bodyPr>
            <a:normAutofit fontScale="47500" lnSpcReduction="20000"/>
          </a:bodyPr>
          <a:lstStyle/>
          <a:p>
            <a:endParaRPr lang="es-ES" dirty="0"/>
          </a:p>
          <a:p>
            <a:pPr marL="0" lvl="0" indent="0">
              <a:buNone/>
            </a:pPr>
            <a:r>
              <a:rPr lang="es-MX" b="1" dirty="0"/>
              <a:t>	</a:t>
            </a:r>
            <a:r>
              <a:rPr lang="es-MX" b="1" dirty="0">
                <a:solidFill>
                  <a:schemeClr val="accent3">
                    <a:lumMod val="10000"/>
                  </a:schemeClr>
                </a:solidFill>
              </a:rPr>
              <a:t>ADQUISICIÓN Y DISTRIBUCIÓN DE LOS INSUMOS</a:t>
            </a:r>
            <a:endParaRPr lang="es-MX" dirty="0">
              <a:solidFill>
                <a:schemeClr val="accent3">
                  <a:lumMod val="10000"/>
                </a:schemeClr>
              </a:solidFill>
            </a:endParaRPr>
          </a:p>
          <a:p>
            <a:pPr marL="0" indent="0">
              <a:buNone/>
            </a:pPr>
            <a:r>
              <a:rPr lang="es-MX" b="1" dirty="0">
                <a:solidFill>
                  <a:schemeClr val="accent3">
                    <a:lumMod val="10000"/>
                  </a:schemeClr>
                </a:solidFill>
              </a:rPr>
              <a:t>SEMILLA DE MAIZ  </a:t>
            </a:r>
            <a:endParaRPr lang="es-MX" dirty="0">
              <a:solidFill>
                <a:schemeClr val="accent3">
                  <a:lumMod val="10000"/>
                </a:schemeClr>
              </a:solidFill>
            </a:endParaRPr>
          </a:p>
          <a:p>
            <a:pPr lvl="0"/>
            <a:r>
              <a:rPr lang="es-MX" dirty="0">
                <a:solidFill>
                  <a:schemeClr val="accent3">
                    <a:lumMod val="10000"/>
                  </a:schemeClr>
                </a:solidFill>
              </a:rPr>
              <a:t>Se realizará una compra consolidada</a:t>
            </a:r>
          </a:p>
          <a:p>
            <a:pPr lvl="0"/>
            <a:r>
              <a:rPr lang="es-MX" dirty="0">
                <a:solidFill>
                  <a:schemeClr val="accent3">
                    <a:lumMod val="10000"/>
                  </a:schemeClr>
                </a:solidFill>
              </a:rPr>
              <a:t>La elección del proveedor será bajo un proceso de adquisición en cuanto a los siguientes criterios: Semilla de alta rusticidad, ficha técnica que cumpla con los requerimientos necesarios de los parámetros del maíz,  mejor precio y  garantía de emergencia.</a:t>
            </a:r>
          </a:p>
          <a:p>
            <a:pPr lvl="0"/>
            <a:r>
              <a:rPr lang="es-MX" dirty="0">
                <a:solidFill>
                  <a:schemeClr val="accent3">
                    <a:lumMod val="10000"/>
                  </a:schemeClr>
                </a:solidFill>
              </a:rPr>
              <a:t>Para la  entrega de la semilla, el productor acudirá con el proveedor para canjear el vale el cual especificará: Nombre, Fecha, no. de bultos por hectárea a beneficiar, montos de aportación y montos totales.</a:t>
            </a:r>
          </a:p>
          <a:p>
            <a:pPr marL="0" indent="0">
              <a:buNone/>
            </a:pPr>
            <a:r>
              <a:rPr lang="es-MX" b="1" dirty="0">
                <a:solidFill>
                  <a:schemeClr val="accent3">
                    <a:lumMod val="10000"/>
                  </a:schemeClr>
                </a:solidFill>
              </a:rPr>
              <a:t>FERTILIZANTE </a:t>
            </a:r>
            <a:endParaRPr lang="es-MX" dirty="0">
              <a:solidFill>
                <a:schemeClr val="accent3">
                  <a:lumMod val="10000"/>
                </a:schemeClr>
              </a:solidFill>
            </a:endParaRPr>
          </a:p>
          <a:p>
            <a:pPr lvl="0"/>
            <a:r>
              <a:rPr lang="es-MX" dirty="0">
                <a:solidFill>
                  <a:schemeClr val="accent3">
                    <a:lumMod val="10000"/>
                  </a:schemeClr>
                </a:solidFill>
              </a:rPr>
              <a:t>Se realizará una compra consolidada</a:t>
            </a:r>
          </a:p>
          <a:p>
            <a:pPr lvl="0"/>
            <a:r>
              <a:rPr lang="es-MX" dirty="0">
                <a:solidFill>
                  <a:schemeClr val="accent3">
                    <a:lumMod val="10000"/>
                  </a:schemeClr>
                </a:solidFill>
              </a:rPr>
              <a:t>La selección del proveedor será bajo un proceso de adquisición en cuanto a los siguientes criterios: Mejor precio, formulas activas requeridas sobre las necesidades del tipo de tierra del municipio, componentes químicos ideales para el eficiente funcionamiento del mismo.</a:t>
            </a:r>
          </a:p>
          <a:p>
            <a:pPr lvl="0"/>
            <a:r>
              <a:rPr lang="es-MX" dirty="0">
                <a:solidFill>
                  <a:schemeClr val="accent3">
                    <a:lumMod val="10000"/>
                  </a:schemeClr>
                </a:solidFill>
              </a:rPr>
              <a:t>Para la entrega del fertilizante se definirán puntos estratégicos de cada polo y el proveedor electo se presentará en la comunidad con la cantidad de fertilizante suficiente para entregar a cada productor beneficiado con el número sacos correspondientes.</a:t>
            </a:r>
          </a:p>
          <a:p>
            <a:r>
              <a:rPr lang="es-MX" dirty="0">
                <a:solidFill>
                  <a:schemeClr val="accent3">
                    <a:lumMod val="10000"/>
                  </a:schemeClr>
                </a:solidFill>
              </a:rPr>
              <a:t> </a:t>
            </a:r>
          </a:p>
          <a:p>
            <a:pPr marL="0" indent="0">
              <a:buNone/>
            </a:pPr>
            <a:r>
              <a:rPr lang="es-MX" b="1" dirty="0">
                <a:solidFill>
                  <a:schemeClr val="accent3">
                    <a:lumMod val="10000"/>
                  </a:schemeClr>
                </a:solidFill>
              </a:rPr>
              <a:t>Comprobación fiscal:</a:t>
            </a:r>
            <a:endParaRPr lang="es-MX" dirty="0">
              <a:solidFill>
                <a:schemeClr val="accent3">
                  <a:lumMod val="10000"/>
                </a:schemeClr>
              </a:solidFill>
            </a:endParaRPr>
          </a:p>
          <a:p>
            <a:pPr lvl="0"/>
            <a:r>
              <a:rPr lang="es-MX" dirty="0">
                <a:solidFill>
                  <a:schemeClr val="accent3">
                    <a:lumMod val="10000"/>
                  </a:schemeClr>
                </a:solidFill>
              </a:rPr>
              <a:t>Cada proveedor deberá de entregar una factura a nombre del Municipio por las aportaciones de según su origen,  adjuntar las copias de los recibos de aportación por la cantidad total de semilla y fertilizantes entregadas a los productores beneficiarios.</a:t>
            </a:r>
          </a:p>
          <a:p>
            <a:r>
              <a:rPr lang="es-MX" dirty="0">
                <a:solidFill>
                  <a:schemeClr val="accent3">
                    <a:lumMod val="10000"/>
                  </a:schemeClr>
                </a:solidFill>
              </a:rPr>
              <a:t>Padrón y liberación del recurso.</a:t>
            </a:r>
          </a:p>
        </p:txBody>
      </p:sp>
      <p:pic>
        <p:nvPicPr>
          <p:cNvPr id="4" name="Imagen 3"/>
          <p:cNvPicPr>
            <a:picLocks noChangeAspect="1"/>
          </p:cNvPicPr>
          <p:nvPr/>
        </p:nvPicPr>
        <p:blipFill>
          <a:blip r:embed="rId2"/>
          <a:stretch>
            <a:fillRect/>
          </a:stretch>
        </p:blipFill>
        <p:spPr>
          <a:xfrm>
            <a:off x="1691680" y="5805264"/>
            <a:ext cx="5371042" cy="725487"/>
          </a:xfrm>
          <a:prstGeom prst="rect">
            <a:avLst/>
          </a:prstGeom>
        </p:spPr>
      </p:pic>
    </p:spTree>
    <p:extLst>
      <p:ext uri="{BB962C8B-B14F-4D97-AF65-F5344CB8AC3E}">
        <p14:creationId xmlns:p14="http://schemas.microsoft.com/office/powerpoint/2010/main" val="2277067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3">
                    <a:lumMod val="10000"/>
                  </a:schemeClr>
                </a:solidFill>
              </a:rPr>
              <a:t>Sanciones:</a:t>
            </a:r>
          </a:p>
        </p:txBody>
      </p:sp>
      <p:sp>
        <p:nvSpPr>
          <p:cNvPr id="3" name="2 Marcador de contenido"/>
          <p:cNvSpPr>
            <a:spLocks noGrp="1"/>
          </p:cNvSpPr>
          <p:nvPr>
            <p:ph idx="1"/>
          </p:nvPr>
        </p:nvSpPr>
        <p:spPr/>
        <p:txBody>
          <a:bodyPr/>
          <a:lstStyle/>
          <a:p>
            <a:r>
              <a:rPr lang="es-MX" dirty="0">
                <a:solidFill>
                  <a:schemeClr val="accent3">
                    <a:lumMod val="10000"/>
                  </a:schemeClr>
                </a:solidFill>
              </a:rPr>
              <a:t>Todo productor que sea beneficiado  y no aplique en su predio, o le dé un uso diferente a su apoyo, señalado en el objetivo de este programa, será sujeto a la sanción que el consejo determine.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204804"/>
            <a:ext cx="2150364" cy="160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a:stretch>
            <a:fillRect/>
          </a:stretch>
        </p:blipFill>
        <p:spPr>
          <a:xfrm>
            <a:off x="1881541" y="5976143"/>
            <a:ext cx="5371042" cy="725487"/>
          </a:xfrm>
          <a:prstGeom prst="rect">
            <a:avLst/>
          </a:prstGeom>
        </p:spPr>
      </p:pic>
    </p:spTree>
    <p:extLst>
      <p:ext uri="{BB962C8B-B14F-4D97-AF65-F5344CB8AC3E}">
        <p14:creationId xmlns:p14="http://schemas.microsoft.com/office/powerpoint/2010/main" val="3306305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Plan de inversión del programa.</a:t>
            </a:r>
            <a:endParaRPr lang="es-MX" dirty="0"/>
          </a:p>
        </p:txBody>
      </p:sp>
      <p:sp>
        <p:nvSpPr>
          <p:cNvPr id="4" name="Marcador de texto 3"/>
          <p:cNvSpPr>
            <a:spLocks noGrp="1"/>
          </p:cNvSpPr>
          <p:nvPr>
            <p:ph type="body" idx="1"/>
          </p:nvPr>
        </p:nvSpPr>
        <p:spPr>
          <a:xfrm>
            <a:off x="683568" y="2852936"/>
            <a:ext cx="7772400" cy="1509712"/>
          </a:xfrm>
        </p:spPr>
        <p:txBody>
          <a:bodyPr>
            <a:normAutofit/>
          </a:bodyPr>
          <a:lstStyle/>
          <a:p>
            <a:pPr algn="r"/>
            <a:r>
              <a:rPr lang="es-MX" sz="3200" dirty="0" smtClean="0"/>
              <a:t>Desarrollo Rural y Agropecuario 2019</a:t>
            </a:r>
            <a:endParaRPr lang="es-MX" sz="3200" dirty="0"/>
          </a:p>
        </p:txBody>
      </p:sp>
      <p:pic>
        <p:nvPicPr>
          <p:cNvPr id="5" name="Imagen 4"/>
          <p:cNvPicPr>
            <a:picLocks noChangeAspect="1"/>
          </p:cNvPicPr>
          <p:nvPr/>
        </p:nvPicPr>
        <p:blipFill>
          <a:blip r:embed="rId2"/>
          <a:stretch>
            <a:fillRect/>
          </a:stretch>
        </p:blipFill>
        <p:spPr>
          <a:xfrm>
            <a:off x="1881541" y="5976143"/>
            <a:ext cx="5371042" cy="725487"/>
          </a:xfrm>
          <a:prstGeom prst="rect">
            <a:avLst/>
          </a:prstGeom>
        </p:spPr>
      </p:pic>
    </p:spTree>
    <p:extLst>
      <p:ext uri="{BB962C8B-B14F-4D97-AF65-F5344CB8AC3E}">
        <p14:creationId xmlns:p14="http://schemas.microsoft.com/office/powerpoint/2010/main" val="388424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2383687337"/>
              </p:ext>
            </p:extLst>
          </p:nvPr>
        </p:nvGraphicFramePr>
        <p:xfrm>
          <a:off x="179512" y="1340768"/>
          <a:ext cx="8496944" cy="2602186"/>
        </p:xfrm>
        <a:graphic>
          <a:graphicData uri="http://schemas.openxmlformats.org/drawingml/2006/table">
            <a:tbl>
              <a:tblPr/>
              <a:tblGrid>
                <a:gridCol w="91982"/>
                <a:gridCol w="914516"/>
                <a:gridCol w="1356002"/>
                <a:gridCol w="1098179"/>
                <a:gridCol w="654644"/>
                <a:gridCol w="952123"/>
                <a:gridCol w="953120"/>
                <a:gridCol w="1143146"/>
                <a:gridCol w="1333232"/>
              </a:tblGrid>
              <a:tr h="473477">
                <a:tc>
                  <a:txBody>
                    <a:bodyPr/>
                    <a:lstStyle/>
                    <a:p>
                      <a:pPr algn="ctr" fontAlgn="ctr"/>
                      <a:r>
                        <a:rPr lang="es-MX" sz="800" b="0" i="0" u="none" strike="noStrike" dirty="0">
                          <a:solidFill>
                            <a:srgbClr val="000000"/>
                          </a:solidFill>
                          <a:effectLst/>
                          <a:latin typeface="Calibri"/>
                        </a:rPr>
                        <a:t>#</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Programa</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Objetivo</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Beneficiarios</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Costo Unitario</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Total de inversión</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Aportación Municipio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Aportación Beneficiarios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s-MX" sz="800" b="0" i="0" u="none" strike="noStrike">
                          <a:solidFill>
                            <a:srgbClr val="000000"/>
                          </a:solidFill>
                          <a:effectLst/>
                          <a:latin typeface="Calibri"/>
                        </a:rPr>
                        <a:t>Cuenta Presupuestal</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911444">
                <a:tc rowSpan="2">
                  <a:txBody>
                    <a:bodyPr/>
                    <a:lstStyle/>
                    <a:p>
                      <a:pPr algn="ctr" fontAlgn="ctr"/>
                      <a:endParaRPr lang="es-MX" sz="1200" b="0" i="0" u="none" strike="noStrike" dirty="0">
                        <a:solidFill>
                          <a:srgbClr val="000000"/>
                        </a:solidFill>
                        <a:effectLst/>
                        <a:latin typeface="Calibri"/>
                      </a:endParaRP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es-MX" sz="1200" b="0" i="0" u="none" strike="noStrike" dirty="0">
                          <a:solidFill>
                            <a:srgbClr val="000000"/>
                          </a:solidFill>
                          <a:effectLst/>
                          <a:latin typeface="Calibri"/>
                        </a:rPr>
                        <a:t>Fortaleciendo a las unidades agrícolas de temporal bajo los componentes de semilla de maíz y Fertilizante</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es-MX" sz="1200" b="0" i="0" u="none" strike="noStrike" dirty="0">
                          <a:solidFill>
                            <a:srgbClr val="000000"/>
                          </a:solidFill>
                          <a:effectLst/>
                          <a:latin typeface="Calibri"/>
                        </a:rPr>
                        <a:t>Impulsar a los productores francorrinconeses  de temporal con la adquisición de semilla y fertilizante  para incentivar las </a:t>
                      </a:r>
                      <a:r>
                        <a:rPr lang="es-MX" sz="1200" b="0" i="0" u="none" strike="noStrike" dirty="0" smtClean="0">
                          <a:solidFill>
                            <a:srgbClr val="000000"/>
                          </a:solidFill>
                          <a:effectLst/>
                          <a:latin typeface="Calibri"/>
                        </a:rPr>
                        <a:t>economías </a:t>
                      </a:r>
                      <a:r>
                        <a:rPr lang="es-MX" sz="1200" b="0" i="0" u="none" strike="noStrike" dirty="0">
                          <a:solidFill>
                            <a:srgbClr val="000000"/>
                          </a:solidFill>
                          <a:effectLst/>
                          <a:latin typeface="Calibri"/>
                        </a:rPr>
                        <a:t>de las familias rurales.</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s-MX" sz="1200" b="0" i="0" u="none" strike="noStrike" dirty="0">
                          <a:solidFill>
                            <a:srgbClr val="000000"/>
                          </a:solidFill>
                          <a:effectLst/>
                          <a:latin typeface="Calibri"/>
                        </a:rPr>
                        <a:t>300 </a:t>
                      </a:r>
                      <a:r>
                        <a:rPr lang="es-MX" sz="1200" b="0" i="0" u="none" strike="noStrike" dirty="0" smtClean="0">
                          <a:solidFill>
                            <a:srgbClr val="000000"/>
                          </a:solidFill>
                          <a:effectLst/>
                          <a:latin typeface="Calibri"/>
                        </a:rPr>
                        <a:t>productores con </a:t>
                      </a:r>
                      <a:r>
                        <a:rPr lang="es-MX" sz="1200" b="0" i="0" u="none" strike="noStrike" dirty="0">
                          <a:solidFill>
                            <a:srgbClr val="000000"/>
                          </a:solidFill>
                          <a:effectLst/>
                          <a:latin typeface="Calibri"/>
                        </a:rPr>
                        <a:t>un </a:t>
                      </a:r>
                      <a:r>
                        <a:rPr lang="es-MX" sz="1200" b="0" i="0" u="none" strike="noStrike" dirty="0" smtClean="0">
                          <a:solidFill>
                            <a:srgbClr val="000000"/>
                          </a:solidFill>
                          <a:effectLst/>
                          <a:latin typeface="Calibri"/>
                        </a:rPr>
                        <a:t>saco de maíz por hectárea; de </a:t>
                      </a:r>
                      <a:r>
                        <a:rPr lang="es-MX" sz="1200" b="0" i="0" u="none" strike="noStrike" dirty="0">
                          <a:solidFill>
                            <a:srgbClr val="000000"/>
                          </a:solidFill>
                          <a:effectLst/>
                          <a:latin typeface="Calibri"/>
                        </a:rPr>
                        <a:t>1 a  5 Ha</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es-MX" sz="1200" b="0" i="0" u="none" strike="noStrike">
                          <a:solidFill>
                            <a:srgbClr val="000000"/>
                          </a:solidFill>
                          <a:effectLst/>
                          <a:latin typeface="Calibri"/>
                        </a:rPr>
                        <a:t>1,400.00</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a:solidFill>
                            <a:srgbClr val="000000"/>
                          </a:solidFill>
                          <a:effectLst/>
                          <a:latin typeface="Calibri"/>
                        </a:rPr>
                        <a:t> $          2,100,000.00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a:solidFill>
                            <a:srgbClr val="000000"/>
                          </a:solidFill>
                          <a:effectLst/>
                          <a:latin typeface="Calibri"/>
                        </a:rPr>
                        <a:t> $      1,050,000.00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a:solidFill>
                            <a:srgbClr val="000000"/>
                          </a:solidFill>
                          <a:effectLst/>
                          <a:latin typeface="Calibri"/>
                        </a:rPr>
                        <a:t> $       1,050,000.00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a:solidFill>
                            <a:srgbClr val="000000"/>
                          </a:solidFill>
                          <a:effectLst/>
                          <a:latin typeface="Calibri"/>
                        </a:rPr>
                        <a:t>Fondo:  2510219 Fortamun 2019</a:t>
                      </a:r>
                      <a:br>
                        <a:rPr lang="es-MX" sz="1200" b="0" i="0" u="none" strike="noStrike">
                          <a:solidFill>
                            <a:srgbClr val="000000"/>
                          </a:solidFill>
                          <a:effectLst/>
                          <a:latin typeface="Calibri"/>
                        </a:rPr>
                      </a:br>
                      <a:r>
                        <a:rPr lang="es-MX" sz="1200" b="0" i="0" u="none" strike="noStrike">
                          <a:solidFill>
                            <a:srgbClr val="000000"/>
                          </a:solidFill>
                          <a:effectLst/>
                          <a:latin typeface="Calibri"/>
                        </a:rPr>
                        <a:t>Partida: 4411                           Url:31111-3504</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97062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1200" b="0" i="0" u="none" strike="noStrike" dirty="0" smtClean="0">
                          <a:solidFill>
                            <a:srgbClr val="000000"/>
                          </a:solidFill>
                          <a:effectLst/>
                          <a:latin typeface="Calibri"/>
                        </a:rPr>
                        <a:t>500 productores   </a:t>
                      </a:r>
                      <a:r>
                        <a:rPr lang="es-MX" sz="1200" b="0" i="0" u="none" strike="noStrike" dirty="0">
                          <a:solidFill>
                            <a:srgbClr val="000000"/>
                          </a:solidFill>
                          <a:effectLst/>
                          <a:latin typeface="Calibri"/>
                        </a:rPr>
                        <a:t>con 6 bultos por </a:t>
                      </a:r>
                      <a:r>
                        <a:rPr lang="es-MX" sz="1200" b="0" i="0" u="none" strike="noStrike" dirty="0" smtClean="0">
                          <a:solidFill>
                            <a:srgbClr val="000000"/>
                          </a:solidFill>
                          <a:effectLst/>
                          <a:latin typeface="Calibri"/>
                        </a:rPr>
                        <a:t>hectárea </a:t>
                      </a:r>
                      <a:r>
                        <a:rPr lang="es-MX" sz="1200" b="0" i="0" u="none" strike="noStrike" dirty="0">
                          <a:solidFill>
                            <a:srgbClr val="000000"/>
                          </a:solidFill>
                          <a:effectLst/>
                          <a:latin typeface="Calibri"/>
                        </a:rPr>
                        <a:t>de 1 a 5 Ha</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r" fontAlgn="ctr"/>
                      <a:r>
                        <a:rPr lang="es-MX" sz="1200" b="0" i="0" u="none" strike="noStrike" dirty="0">
                          <a:solidFill>
                            <a:srgbClr val="000000"/>
                          </a:solidFill>
                          <a:effectLst/>
                          <a:latin typeface="Calibri"/>
                        </a:rPr>
                        <a:t>1,560.00</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dirty="0">
                          <a:solidFill>
                            <a:srgbClr val="000000"/>
                          </a:solidFill>
                          <a:effectLst/>
                          <a:latin typeface="Calibri"/>
                        </a:rPr>
                        <a:t> $          3,900,000.00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dirty="0">
                          <a:solidFill>
                            <a:srgbClr val="000000"/>
                          </a:solidFill>
                          <a:effectLst/>
                          <a:latin typeface="Calibri"/>
                        </a:rPr>
                        <a:t> $      1,950,000.00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dirty="0">
                          <a:solidFill>
                            <a:srgbClr val="000000"/>
                          </a:solidFill>
                          <a:effectLst/>
                          <a:latin typeface="Calibri"/>
                        </a:rPr>
                        <a:t> $       1,950,000.00 </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l" fontAlgn="ctr"/>
                      <a:r>
                        <a:rPr lang="es-MX" sz="1200" b="0" i="0" u="none" strike="noStrike" dirty="0">
                          <a:solidFill>
                            <a:srgbClr val="000000"/>
                          </a:solidFill>
                          <a:effectLst/>
                          <a:latin typeface="Calibri"/>
                        </a:rPr>
                        <a:t>Fondo:  2510219 </a:t>
                      </a:r>
                      <a:r>
                        <a:rPr lang="es-MX" sz="1200" b="0" i="0" u="none" strike="noStrike" dirty="0" err="1">
                          <a:solidFill>
                            <a:srgbClr val="000000"/>
                          </a:solidFill>
                          <a:effectLst/>
                          <a:latin typeface="Calibri"/>
                        </a:rPr>
                        <a:t>Fortamun</a:t>
                      </a:r>
                      <a:r>
                        <a:rPr lang="es-MX" sz="1200" b="0" i="0" u="none" strike="noStrike" dirty="0">
                          <a:solidFill>
                            <a:srgbClr val="000000"/>
                          </a:solidFill>
                          <a:effectLst/>
                          <a:latin typeface="Calibri"/>
                        </a:rPr>
                        <a:t> 2019</a:t>
                      </a:r>
                      <a:br>
                        <a:rPr lang="es-MX" sz="1200" b="0" i="0" u="none" strike="noStrike" dirty="0">
                          <a:solidFill>
                            <a:srgbClr val="000000"/>
                          </a:solidFill>
                          <a:effectLst/>
                          <a:latin typeface="Calibri"/>
                        </a:rPr>
                      </a:br>
                      <a:r>
                        <a:rPr lang="es-MX" sz="1200" b="0" i="0" u="none" strike="noStrike" dirty="0">
                          <a:solidFill>
                            <a:srgbClr val="000000"/>
                          </a:solidFill>
                          <a:effectLst/>
                          <a:latin typeface="Calibri"/>
                        </a:rPr>
                        <a:t>Partida: 4411                           Url:31111-3504</a:t>
                      </a:r>
                    </a:p>
                  </a:txBody>
                  <a:tcPr marL="6943" marR="6943" marT="6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236738">
                <a:tc>
                  <a:txBody>
                    <a:bodyPr/>
                    <a:lstStyle/>
                    <a:p>
                      <a:pPr algn="l" fontAlgn="b"/>
                      <a:endParaRPr lang="es-MX" sz="1200" b="0" i="0" u="none" strike="noStrike">
                        <a:solidFill>
                          <a:srgbClr val="000000"/>
                        </a:solidFill>
                        <a:effectLst/>
                        <a:latin typeface="Calibri"/>
                      </a:endParaRPr>
                    </a:p>
                  </a:txBody>
                  <a:tcPr marL="6943" marR="6943" marT="69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200" b="0" i="0" u="none" strike="noStrike">
                        <a:solidFill>
                          <a:srgbClr val="000000"/>
                        </a:solidFill>
                        <a:effectLst/>
                        <a:latin typeface="Calibri"/>
                      </a:endParaRPr>
                    </a:p>
                  </a:txBody>
                  <a:tcPr marL="6943" marR="6943" marT="69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200" b="0" i="0" u="none" strike="noStrike">
                        <a:solidFill>
                          <a:srgbClr val="000000"/>
                        </a:solidFill>
                        <a:effectLst/>
                        <a:latin typeface="Calibri"/>
                      </a:endParaRPr>
                    </a:p>
                  </a:txBody>
                  <a:tcPr marL="6943" marR="6943" marT="69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fontAlgn="b"/>
                      <a:r>
                        <a:rPr lang="es-MX" sz="1200" b="0" i="0" u="none" strike="noStrike">
                          <a:solidFill>
                            <a:srgbClr val="000000"/>
                          </a:solidFill>
                          <a:effectLst/>
                          <a:latin typeface="Calibri"/>
                        </a:rPr>
                        <a:t>Totales:</a:t>
                      </a:r>
                    </a:p>
                  </a:txBody>
                  <a:tcPr marL="6943" marR="6943" marT="69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s-MX"/>
                    </a:p>
                  </a:txBody>
                  <a:tcPr/>
                </a:tc>
                <a:tc>
                  <a:txBody>
                    <a:bodyPr/>
                    <a:lstStyle/>
                    <a:p>
                      <a:pPr algn="r" fontAlgn="b"/>
                      <a:r>
                        <a:rPr lang="es-MX" sz="1200" b="0" i="0" u="none" strike="noStrike">
                          <a:solidFill>
                            <a:srgbClr val="000000"/>
                          </a:solidFill>
                          <a:effectLst/>
                          <a:latin typeface="Calibri"/>
                        </a:rPr>
                        <a:t>$6,000,000.00</a:t>
                      </a:r>
                    </a:p>
                  </a:txBody>
                  <a:tcPr marL="6943" marR="6943" marT="69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s-MX" sz="1200" b="0" i="0" u="none" strike="noStrike">
                          <a:solidFill>
                            <a:srgbClr val="000000"/>
                          </a:solidFill>
                          <a:effectLst/>
                          <a:latin typeface="Calibri"/>
                        </a:rPr>
                        <a:t>$3,000,000.00</a:t>
                      </a:r>
                    </a:p>
                  </a:txBody>
                  <a:tcPr marL="6943" marR="6943" marT="69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s-MX" sz="1200" b="0" i="0" u="none" strike="noStrike">
                          <a:solidFill>
                            <a:srgbClr val="000000"/>
                          </a:solidFill>
                          <a:effectLst/>
                          <a:latin typeface="Calibri"/>
                        </a:rPr>
                        <a:t>$3,000,000.00</a:t>
                      </a:r>
                    </a:p>
                  </a:txBody>
                  <a:tcPr marL="6943" marR="6943" marT="69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s-MX" sz="1200" b="0" i="0" u="none" strike="noStrike" dirty="0">
                        <a:solidFill>
                          <a:srgbClr val="000000"/>
                        </a:solidFill>
                        <a:effectLst/>
                        <a:latin typeface="Calibri"/>
                      </a:endParaRPr>
                    </a:p>
                  </a:txBody>
                  <a:tcPr marL="6943" marR="6943" marT="69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25289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MX" dirty="0" smtClean="0"/>
              <a:t>Semilla de Maíz</a:t>
            </a:r>
            <a:endParaRPr lang="es-MX" dirty="0"/>
          </a:p>
        </p:txBody>
      </p:sp>
      <p:sp>
        <p:nvSpPr>
          <p:cNvPr id="3" name="2 Marcador de contenido"/>
          <p:cNvSpPr>
            <a:spLocks noGrp="1"/>
          </p:cNvSpPr>
          <p:nvPr>
            <p:ph idx="1"/>
          </p:nvPr>
        </p:nvSpPr>
        <p:spPr>
          <a:xfrm>
            <a:off x="457200" y="1268760"/>
            <a:ext cx="8229600" cy="5055840"/>
          </a:xfrm>
        </p:spPr>
        <p:txBody>
          <a:bodyPr>
            <a:normAutofit lnSpcReduction="10000"/>
          </a:bodyPr>
          <a:lstStyle/>
          <a:p>
            <a:r>
              <a:rPr lang="es-MX" dirty="0" smtClean="0">
                <a:solidFill>
                  <a:schemeClr val="bg1">
                    <a:lumMod val="10000"/>
                  </a:schemeClr>
                </a:solidFill>
              </a:rPr>
              <a:t>Tipo de Semilla: CMR-28</a:t>
            </a:r>
          </a:p>
          <a:p>
            <a:r>
              <a:rPr lang="es-MX" dirty="0" smtClean="0">
                <a:solidFill>
                  <a:schemeClr val="bg1">
                    <a:lumMod val="10000"/>
                  </a:schemeClr>
                </a:solidFill>
              </a:rPr>
              <a:t>Costo por Ha: $ 1,400.00</a:t>
            </a:r>
          </a:p>
          <a:p>
            <a:r>
              <a:rPr lang="es-MX" dirty="0" smtClean="0">
                <a:solidFill>
                  <a:schemeClr val="bg1">
                    <a:lumMod val="10000"/>
                  </a:schemeClr>
                </a:solidFill>
              </a:rPr>
              <a:t>Máximo de apoyo por persona: 5 hectáreas</a:t>
            </a:r>
          </a:p>
          <a:p>
            <a:r>
              <a:rPr lang="es-MX" dirty="0" smtClean="0">
                <a:solidFill>
                  <a:schemeClr val="bg1">
                    <a:lumMod val="10000"/>
                  </a:schemeClr>
                </a:solidFill>
              </a:rPr>
              <a:t>Meta de productores apoyar: 300</a:t>
            </a:r>
          </a:p>
          <a:p>
            <a:r>
              <a:rPr lang="es-MX" dirty="0" smtClean="0">
                <a:solidFill>
                  <a:schemeClr val="bg1">
                    <a:lumMod val="10000"/>
                  </a:schemeClr>
                </a:solidFill>
              </a:rPr>
              <a:t>Aportación por Municipio por hectáreas: $ 700.00</a:t>
            </a:r>
          </a:p>
          <a:p>
            <a:r>
              <a:rPr lang="es-MX" dirty="0" smtClean="0">
                <a:solidFill>
                  <a:schemeClr val="bg1">
                    <a:lumMod val="10000"/>
                  </a:schemeClr>
                </a:solidFill>
              </a:rPr>
              <a:t>Aportación por Beneficiario por hectárea: $ 700.00</a:t>
            </a:r>
          </a:p>
          <a:p>
            <a:r>
              <a:rPr lang="es-MX" dirty="0" smtClean="0">
                <a:solidFill>
                  <a:schemeClr val="bg1">
                    <a:lumMod val="10000"/>
                  </a:schemeClr>
                </a:solidFill>
              </a:rPr>
              <a:t>Total de hectáreas: 1,500 ha </a:t>
            </a:r>
          </a:p>
          <a:p>
            <a:r>
              <a:rPr lang="es-MX" dirty="0" smtClean="0">
                <a:solidFill>
                  <a:schemeClr val="bg1">
                    <a:lumMod val="10000"/>
                  </a:schemeClr>
                </a:solidFill>
              </a:rPr>
              <a:t>Total de toneladas de maíz: 37,500 Ton</a:t>
            </a:r>
          </a:p>
          <a:p>
            <a:r>
              <a:rPr lang="es-MX" dirty="0" smtClean="0">
                <a:solidFill>
                  <a:schemeClr val="bg1">
                    <a:lumMod val="10000"/>
                  </a:schemeClr>
                </a:solidFill>
              </a:rPr>
              <a:t>Aportación total Municipal: $ 1´050,000.00</a:t>
            </a:r>
          </a:p>
          <a:p>
            <a:r>
              <a:rPr lang="es-MX" dirty="0" smtClean="0">
                <a:solidFill>
                  <a:schemeClr val="bg1">
                    <a:lumMod val="10000"/>
                  </a:schemeClr>
                </a:solidFill>
              </a:rPr>
              <a:t>Aportación total Beneficiario: $ 1´050,000.00</a:t>
            </a:r>
          </a:p>
          <a:p>
            <a:r>
              <a:rPr lang="es-MX" dirty="0" smtClean="0">
                <a:solidFill>
                  <a:schemeClr val="bg1">
                    <a:lumMod val="10000"/>
                  </a:schemeClr>
                </a:solidFill>
              </a:rPr>
              <a:t>Aportación total M+B: $ 2´100,000.00</a:t>
            </a:r>
          </a:p>
          <a:p>
            <a:pPr marL="0" indent="0">
              <a:buNone/>
            </a:pPr>
            <a:endParaRPr lang="es-MX" dirty="0">
              <a:solidFill>
                <a:schemeClr val="bg1">
                  <a:lumMod val="10000"/>
                </a:schemeClr>
              </a:solidFill>
            </a:endParaRPr>
          </a:p>
        </p:txBody>
      </p:sp>
    </p:spTree>
    <p:extLst>
      <p:ext uri="{BB962C8B-B14F-4D97-AF65-F5344CB8AC3E}">
        <p14:creationId xmlns:p14="http://schemas.microsoft.com/office/powerpoint/2010/main" val="1111119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fontScale="90000"/>
          </a:bodyPr>
          <a:lstStyle/>
          <a:p>
            <a:r>
              <a:rPr lang="es-MX" dirty="0" smtClean="0"/>
              <a:t>Fertilizante:</a:t>
            </a:r>
            <a:br>
              <a:rPr lang="es-MX" dirty="0" smtClean="0"/>
            </a:br>
            <a:endParaRPr lang="es-MX" dirty="0"/>
          </a:p>
        </p:txBody>
      </p:sp>
      <p:sp>
        <p:nvSpPr>
          <p:cNvPr id="3" name="2 Marcador de contenido"/>
          <p:cNvSpPr>
            <a:spLocks noGrp="1"/>
          </p:cNvSpPr>
          <p:nvPr>
            <p:ph idx="1"/>
          </p:nvPr>
        </p:nvSpPr>
        <p:spPr>
          <a:xfrm>
            <a:off x="457200" y="908720"/>
            <a:ext cx="8229600" cy="5415880"/>
          </a:xfrm>
        </p:spPr>
        <p:txBody>
          <a:bodyPr>
            <a:normAutofit lnSpcReduction="10000"/>
          </a:bodyPr>
          <a:lstStyle/>
          <a:p>
            <a:r>
              <a:rPr lang="es-MX" dirty="0">
                <a:solidFill>
                  <a:schemeClr val="bg1">
                    <a:lumMod val="10000"/>
                  </a:schemeClr>
                </a:solidFill>
              </a:rPr>
              <a:t>Tipo de </a:t>
            </a:r>
            <a:r>
              <a:rPr lang="es-MX" dirty="0" smtClean="0">
                <a:solidFill>
                  <a:schemeClr val="bg1">
                    <a:lumMod val="10000"/>
                  </a:schemeClr>
                </a:solidFill>
              </a:rPr>
              <a:t>Fertilizante: </a:t>
            </a:r>
            <a:r>
              <a:rPr lang="es-MX" dirty="0" err="1" smtClean="0">
                <a:solidFill>
                  <a:schemeClr val="bg1">
                    <a:lumMod val="10000"/>
                  </a:schemeClr>
                </a:solidFill>
              </a:rPr>
              <a:t>Sulfamin</a:t>
            </a:r>
            <a:r>
              <a:rPr lang="es-MX" dirty="0" smtClean="0">
                <a:solidFill>
                  <a:schemeClr val="bg1">
                    <a:lumMod val="10000"/>
                  </a:schemeClr>
                </a:solidFill>
              </a:rPr>
              <a:t> Compactado </a:t>
            </a:r>
          </a:p>
          <a:p>
            <a:r>
              <a:rPr lang="es-MX" dirty="0" smtClean="0">
                <a:solidFill>
                  <a:schemeClr val="bg1">
                    <a:lumMod val="10000"/>
                  </a:schemeClr>
                </a:solidFill>
              </a:rPr>
              <a:t>Costo por saco: $ 258.00</a:t>
            </a:r>
            <a:endParaRPr lang="es-MX" dirty="0">
              <a:solidFill>
                <a:schemeClr val="bg1">
                  <a:lumMod val="10000"/>
                </a:schemeClr>
              </a:solidFill>
            </a:endParaRPr>
          </a:p>
          <a:p>
            <a:r>
              <a:rPr lang="es-MX" dirty="0">
                <a:solidFill>
                  <a:schemeClr val="bg1">
                    <a:lumMod val="10000"/>
                  </a:schemeClr>
                </a:solidFill>
              </a:rPr>
              <a:t>Costo por Ha: </a:t>
            </a:r>
            <a:r>
              <a:rPr lang="es-MX" dirty="0" smtClean="0">
                <a:solidFill>
                  <a:schemeClr val="bg1">
                    <a:lumMod val="10000"/>
                  </a:schemeClr>
                </a:solidFill>
              </a:rPr>
              <a:t>$ 1548.00</a:t>
            </a:r>
            <a:endParaRPr lang="es-MX" dirty="0">
              <a:solidFill>
                <a:schemeClr val="bg1">
                  <a:lumMod val="10000"/>
                </a:schemeClr>
              </a:solidFill>
            </a:endParaRPr>
          </a:p>
          <a:p>
            <a:r>
              <a:rPr lang="es-MX" dirty="0">
                <a:solidFill>
                  <a:schemeClr val="bg1">
                    <a:lumMod val="10000"/>
                  </a:schemeClr>
                </a:solidFill>
              </a:rPr>
              <a:t>Máximo de apoyo por persona: 5 hectáreas</a:t>
            </a:r>
          </a:p>
          <a:p>
            <a:r>
              <a:rPr lang="es-MX" dirty="0">
                <a:solidFill>
                  <a:schemeClr val="bg1">
                    <a:lumMod val="10000"/>
                  </a:schemeClr>
                </a:solidFill>
              </a:rPr>
              <a:t>Meta de productores apoyar: </a:t>
            </a:r>
            <a:r>
              <a:rPr lang="es-MX" dirty="0" smtClean="0">
                <a:solidFill>
                  <a:schemeClr val="bg1">
                    <a:lumMod val="10000"/>
                  </a:schemeClr>
                </a:solidFill>
              </a:rPr>
              <a:t>500</a:t>
            </a:r>
            <a:endParaRPr lang="es-MX" dirty="0">
              <a:solidFill>
                <a:schemeClr val="bg1">
                  <a:lumMod val="10000"/>
                </a:schemeClr>
              </a:solidFill>
            </a:endParaRPr>
          </a:p>
          <a:p>
            <a:r>
              <a:rPr lang="es-MX" dirty="0">
                <a:solidFill>
                  <a:schemeClr val="bg1">
                    <a:lumMod val="10000"/>
                  </a:schemeClr>
                </a:solidFill>
              </a:rPr>
              <a:t>Aportación por Municipio por </a:t>
            </a:r>
            <a:r>
              <a:rPr lang="es-MX" dirty="0" smtClean="0">
                <a:solidFill>
                  <a:schemeClr val="bg1">
                    <a:lumMod val="10000"/>
                  </a:schemeClr>
                </a:solidFill>
              </a:rPr>
              <a:t>hectárea: </a:t>
            </a:r>
            <a:r>
              <a:rPr lang="es-MX" dirty="0">
                <a:solidFill>
                  <a:schemeClr val="bg1">
                    <a:lumMod val="10000"/>
                  </a:schemeClr>
                </a:solidFill>
              </a:rPr>
              <a:t>$ </a:t>
            </a:r>
            <a:r>
              <a:rPr lang="es-MX" dirty="0" smtClean="0">
                <a:solidFill>
                  <a:schemeClr val="bg1">
                    <a:lumMod val="10000"/>
                  </a:schemeClr>
                </a:solidFill>
              </a:rPr>
              <a:t>774.00.00</a:t>
            </a:r>
            <a:endParaRPr lang="es-MX" dirty="0">
              <a:solidFill>
                <a:schemeClr val="bg1">
                  <a:lumMod val="10000"/>
                </a:schemeClr>
              </a:solidFill>
            </a:endParaRPr>
          </a:p>
          <a:p>
            <a:r>
              <a:rPr lang="es-MX" dirty="0">
                <a:solidFill>
                  <a:schemeClr val="bg1">
                    <a:lumMod val="10000"/>
                  </a:schemeClr>
                </a:solidFill>
              </a:rPr>
              <a:t>Aportación por Beneficiario por hectárea: $ </a:t>
            </a:r>
            <a:r>
              <a:rPr lang="es-MX" dirty="0" smtClean="0">
                <a:solidFill>
                  <a:schemeClr val="bg1">
                    <a:lumMod val="10000"/>
                  </a:schemeClr>
                </a:solidFill>
              </a:rPr>
              <a:t>774.00</a:t>
            </a:r>
            <a:endParaRPr lang="es-MX" dirty="0">
              <a:solidFill>
                <a:schemeClr val="bg1">
                  <a:lumMod val="10000"/>
                </a:schemeClr>
              </a:solidFill>
            </a:endParaRPr>
          </a:p>
          <a:p>
            <a:r>
              <a:rPr lang="es-MX" dirty="0">
                <a:solidFill>
                  <a:schemeClr val="bg1">
                    <a:lumMod val="10000"/>
                  </a:schemeClr>
                </a:solidFill>
              </a:rPr>
              <a:t>Total de hectáreas: </a:t>
            </a:r>
            <a:r>
              <a:rPr lang="es-MX" dirty="0" smtClean="0">
                <a:solidFill>
                  <a:schemeClr val="bg1">
                    <a:lumMod val="10000"/>
                  </a:schemeClr>
                </a:solidFill>
              </a:rPr>
              <a:t>2,500 </a:t>
            </a:r>
            <a:r>
              <a:rPr lang="es-MX" dirty="0">
                <a:solidFill>
                  <a:schemeClr val="bg1">
                    <a:lumMod val="10000"/>
                  </a:schemeClr>
                </a:solidFill>
              </a:rPr>
              <a:t>ha </a:t>
            </a:r>
          </a:p>
          <a:p>
            <a:r>
              <a:rPr lang="es-MX" dirty="0">
                <a:solidFill>
                  <a:schemeClr val="bg1">
                    <a:lumMod val="10000"/>
                  </a:schemeClr>
                </a:solidFill>
              </a:rPr>
              <a:t>Total de toneladas de maíz: </a:t>
            </a:r>
            <a:r>
              <a:rPr lang="es-MX" dirty="0" smtClean="0">
                <a:solidFill>
                  <a:schemeClr val="bg1">
                    <a:lumMod val="10000"/>
                  </a:schemeClr>
                </a:solidFill>
              </a:rPr>
              <a:t>750 </a:t>
            </a:r>
            <a:r>
              <a:rPr lang="es-MX" dirty="0">
                <a:solidFill>
                  <a:schemeClr val="bg1">
                    <a:lumMod val="10000"/>
                  </a:schemeClr>
                </a:solidFill>
              </a:rPr>
              <a:t>Ton</a:t>
            </a:r>
          </a:p>
          <a:p>
            <a:r>
              <a:rPr lang="es-MX" dirty="0">
                <a:solidFill>
                  <a:schemeClr val="bg1">
                    <a:lumMod val="10000"/>
                  </a:schemeClr>
                </a:solidFill>
              </a:rPr>
              <a:t>Aportación total Municipal: $ </a:t>
            </a:r>
            <a:r>
              <a:rPr lang="es-MX" dirty="0" smtClean="0">
                <a:solidFill>
                  <a:schemeClr val="bg1">
                    <a:lumMod val="10000"/>
                  </a:schemeClr>
                </a:solidFill>
              </a:rPr>
              <a:t>1´935,000.00</a:t>
            </a:r>
            <a:endParaRPr lang="es-MX" dirty="0">
              <a:solidFill>
                <a:schemeClr val="bg1">
                  <a:lumMod val="10000"/>
                </a:schemeClr>
              </a:solidFill>
            </a:endParaRPr>
          </a:p>
          <a:p>
            <a:r>
              <a:rPr lang="es-MX" dirty="0">
                <a:solidFill>
                  <a:schemeClr val="bg1">
                    <a:lumMod val="10000"/>
                  </a:schemeClr>
                </a:solidFill>
              </a:rPr>
              <a:t>Aportación total Beneficiario:  </a:t>
            </a:r>
            <a:r>
              <a:rPr lang="es-MX" dirty="0" smtClean="0">
                <a:solidFill>
                  <a:schemeClr val="bg1">
                    <a:lumMod val="10000"/>
                  </a:schemeClr>
                </a:solidFill>
              </a:rPr>
              <a:t>$ </a:t>
            </a:r>
            <a:r>
              <a:rPr lang="es-MX" dirty="0">
                <a:solidFill>
                  <a:schemeClr val="bg1">
                    <a:lumMod val="10000"/>
                  </a:schemeClr>
                </a:solidFill>
              </a:rPr>
              <a:t>1´935,000.00</a:t>
            </a:r>
            <a:endParaRPr lang="es-MX" dirty="0" smtClean="0">
              <a:solidFill>
                <a:schemeClr val="bg1">
                  <a:lumMod val="10000"/>
                </a:schemeClr>
              </a:solidFill>
            </a:endParaRPr>
          </a:p>
          <a:p>
            <a:r>
              <a:rPr lang="es-MX" dirty="0" smtClean="0">
                <a:solidFill>
                  <a:schemeClr val="bg1">
                    <a:lumMod val="10000"/>
                  </a:schemeClr>
                </a:solidFill>
              </a:rPr>
              <a:t>Aportación </a:t>
            </a:r>
            <a:r>
              <a:rPr lang="es-MX" dirty="0">
                <a:solidFill>
                  <a:schemeClr val="bg1">
                    <a:lumMod val="10000"/>
                  </a:schemeClr>
                </a:solidFill>
              </a:rPr>
              <a:t>total M+B: $ </a:t>
            </a:r>
            <a:r>
              <a:rPr lang="es-MX" dirty="0" smtClean="0">
                <a:solidFill>
                  <a:schemeClr val="bg1">
                    <a:lumMod val="10000"/>
                  </a:schemeClr>
                </a:solidFill>
              </a:rPr>
              <a:t>3´870,000.00</a:t>
            </a:r>
            <a:endParaRPr lang="es-MX" dirty="0">
              <a:solidFill>
                <a:schemeClr val="bg1">
                  <a:lumMod val="10000"/>
                </a:schemeClr>
              </a:solidFill>
            </a:endParaRPr>
          </a:p>
          <a:p>
            <a:pPr marL="0" indent="0">
              <a:buNone/>
            </a:pPr>
            <a:endParaRPr lang="es-MX" dirty="0">
              <a:solidFill>
                <a:schemeClr val="bg1">
                  <a:lumMod val="10000"/>
                </a:schemeClr>
              </a:solidFill>
            </a:endParaRPr>
          </a:p>
          <a:p>
            <a:endParaRPr lang="es-MX" dirty="0"/>
          </a:p>
        </p:txBody>
      </p:sp>
    </p:spTree>
    <p:extLst>
      <p:ext uri="{BB962C8B-B14F-4D97-AF65-F5344CB8AC3E}">
        <p14:creationId xmlns:p14="http://schemas.microsoft.com/office/powerpoint/2010/main" val="224460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REGLAS DE OPERACIÓN Y MECÁNICA OPERATIVA</a:t>
            </a:r>
            <a:endParaRPr lang="es-MX" dirty="0"/>
          </a:p>
        </p:txBody>
      </p:sp>
      <p:sp>
        <p:nvSpPr>
          <p:cNvPr id="5" name="Subtítulo 4"/>
          <p:cNvSpPr>
            <a:spLocks noGrp="1"/>
          </p:cNvSpPr>
          <p:nvPr>
            <p:ph type="subTitle" idx="1"/>
          </p:nvPr>
        </p:nvSpPr>
        <p:spPr/>
        <p:txBody>
          <a:bodyPr>
            <a:normAutofit fontScale="92500" lnSpcReduction="10000"/>
          </a:bodyPr>
          <a:lstStyle/>
          <a:p>
            <a:r>
              <a:rPr lang="es-MX" sz="4000" dirty="0"/>
              <a:t>Fortaleciendo a las unidades agrícolas de temporal </a:t>
            </a:r>
            <a:r>
              <a:rPr lang="es-MX" sz="4000" dirty="0" smtClean="0"/>
              <a:t>con los </a:t>
            </a:r>
            <a:r>
              <a:rPr lang="es-MX" sz="4000" dirty="0"/>
              <a:t>componentes de semilla de maíz y Fertilizante</a:t>
            </a:r>
            <a:r>
              <a:rPr lang="es-MX" dirty="0"/>
              <a:t>.</a:t>
            </a:r>
          </a:p>
        </p:txBody>
      </p:sp>
    </p:spTree>
    <p:extLst>
      <p:ext uri="{BB962C8B-B14F-4D97-AF65-F5344CB8AC3E}">
        <p14:creationId xmlns:p14="http://schemas.microsoft.com/office/powerpoint/2010/main" val="66574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2900" y="1988840"/>
            <a:ext cx="8458200" cy="1656184"/>
          </a:xfrm>
        </p:spPr>
        <p:txBody>
          <a:bodyPr>
            <a:normAutofit/>
          </a:bodyPr>
          <a:lstStyle/>
          <a:p>
            <a:pPr algn="ctr"/>
            <a:r>
              <a:rPr lang="es-MX" sz="2800" dirty="0">
                <a:solidFill>
                  <a:schemeClr val="accent3">
                    <a:lumMod val="10000"/>
                  </a:schemeClr>
                </a:solidFill>
              </a:rPr>
              <a:t>Fortaleciendo a las unidades agrícolas de temporal </a:t>
            </a:r>
            <a:r>
              <a:rPr lang="es-MX" sz="2800" dirty="0" smtClean="0">
                <a:solidFill>
                  <a:schemeClr val="accent3">
                    <a:lumMod val="10000"/>
                  </a:schemeClr>
                </a:solidFill>
              </a:rPr>
              <a:t>con </a:t>
            </a:r>
            <a:r>
              <a:rPr lang="es-MX" sz="2800" dirty="0">
                <a:solidFill>
                  <a:schemeClr val="accent3">
                    <a:lumMod val="10000"/>
                  </a:schemeClr>
                </a:solidFill>
              </a:rPr>
              <a:t>los componentes de semilla de maíz y Fertilizante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320480" cy="136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436" y="3356992"/>
            <a:ext cx="200064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 xmlns:a16="http://schemas.microsoft.com/office/drawing/2014/main" id="{9EAA3539-9C83-4D1F-AD9D-DC6DE19736F0}"/>
              </a:ext>
            </a:extLst>
          </p:cNvPr>
          <p:cNvPicPr>
            <a:picLocks noChangeAspect="1"/>
          </p:cNvPicPr>
          <p:nvPr/>
        </p:nvPicPr>
        <p:blipFill>
          <a:blip r:embed="rId4"/>
          <a:stretch>
            <a:fillRect/>
          </a:stretch>
        </p:blipFill>
        <p:spPr>
          <a:xfrm>
            <a:off x="4480619" y="3506763"/>
            <a:ext cx="3048000" cy="1788691"/>
          </a:xfrm>
          <a:prstGeom prst="rect">
            <a:avLst/>
          </a:prstGeom>
        </p:spPr>
      </p:pic>
      <p:pic>
        <p:nvPicPr>
          <p:cNvPr id="4" name="Imagen 3"/>
          <p:cNvPicPr>
            <a:picLocks noChangeAspect="1"/>
          </p:cNvPicPr>
          <p:nvPr/>
        </p:nvPicPr>
        <p:blipFill>
          <a:blip r:embed="rId5"/>
          <a:stretch>
            <a:fillRect/>
          </a:stretch>
        </p:blipFill>
        <p:spPr>
          <a:xfrm>
            <a:off x="1691680" y="5791961"/>
            <a:ext cx="5371042" cy="725487"/>
          </a:xfrm>
          <a:prstGeom prst="rect">
            <a:avLst/>
          </a:prstGeom>
        </p:spPr>
      </p:pic>
    </p:spTree>
    <p:extLst>
      <p:ext uri="{BB962C8B-B14F-4D97-AF65-F5344CB8AC3E}">
        <p14:creationId xmlns:p14="http://schemas.microsoft.com/office/powerpoint/2010/main" val="3045614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3">
                    <a:lumMod val="10000"/>
                  </a:schemeClr>
                </a:solidFill>
              </a:rPr>
              <a:t>Objetivo: </a:t>
            </a:r>
          </a:p>
        </p:txBody>
      </p:sp>
      <p:sp>
        <p:nvSpPr>
          <p:cNvPr id="3" name="2 Marcador de contenido"/>
          <p:cNvSpPr>
            <a:spLocks noGrp="1"/>
          </p:cNvSpPr>
          <p:nvPr>
            <p:ph idx="1"/>
          </p:nvPr>
        </p:nvSpPr>
        <p:spPr>
          <a:xfrm>
            <a:off x="270877" y="1052736"/>
            <a:ext cx="8686800" cy="4525963"/>
          </a:xfrm>
        </p:spPr>
        <p:txBody>
          <a:bodyPr/>
          <a:lstStyle/>
          <a:p>
            <a:r>
              <a:rPr lang="es-MX" dirty="0">
                <a:solidFill>
                  <a:schemeClr val="accent3">
                    <a:lumMod val="10000"/>
                  </a:schemeClr>
                </a:solidFill>
              </a:rPr>
              <a:t>Impulsar a los productores francorrinconenses de siembra temporal con la adquisición de semilla y fertilizante  para incentivar las economías de las familias rurales mediante el otorgamiento de apoyos directos.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873" y="3645024"/>
            <a:ext cx="3224808" cy="209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a:stretch>
            <a:fillRect/>
          </a:stretch>
        </p:blipFill>
        <p:spPr>
          <a:xfrm>
            <a:off x="1619672" y="5949280"/>
            <a:ext cx="5371042" cy="725487"/>
          </a:xfrm>
          <a:prstGeom prst="rect">
            <a:avLst/>
          </a:prstGeom>
        </p:spPr>
      </p:pic>
    </p:spTree>
    <p:extLst>
      <p:ext uri="{BB962C8B-B14F-4D97-AF65-F5344CB8AC3E}">
        <p14:creationId xmlns:p14="http://schemas.microsoft.com/office/powerpoint/2010/main" val="1900432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1">
                    <a:lumMod val="25000"/>
                  </a:schemeClr>
                </a:solidFill>
              </a:rPr>
              <a:t>Metas: </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39576890"/>
              </p:ext>
            </p:extLst>
          </p:nvPr>
        </p:nvGraphicFramePr>
        <p:xfrm>
          <a:off x="304800" y="1412777"/>
          <a:ext cx="8371656" cy="3748078"/>
        </p:xfrm>
        <a:graphic>
          <a:graphicData uri="http://schemas.openxmlformats.org/drawingml/2006/table">
            <a:tbl>
              <a:tblPr firstRow="1" bandRow="1">
                <a:tableStyleId>{5C22544A-7EE6-4342-B048-85BDC9FD1C3A}</a:tableStyleId>
              </a:tblPr>
              <a:tblGrid>
                <a:gridCol w="1151055">
                  <a:extLst>
                    <a:ext uri="{9D8B030D-6E8A-4147-A177-3AD203B41FA5}">
                      <a16:colId xmlns="" xmlns:a16="http://schemas.microsoft.com/office/drawing/2014/main" val="20000"/>
                    </a:ext>
                  </a:extLst>
                </a:gridCol>
                <a:gridCol w="1767146">
                  <a:extLst>
                    <a:ext uri="{9D8B030D-6E8A-4147-A177-3AD203B41FA5}">
                      <a16:colId xmlns="" xmlns:a16="http://schemas.microsoft.com/office/drawing/2014/main" val="20001"/>
                    </a:ext>
                  </a:extLst>
                </a:gridCol>
                <a:gridCol w="922882">
                  <a:extLst>
                    <a:ext uri="{9D8B030D-6E8A-4147-A177-3AD203B41FA5}">
                      <a16:colId xmlns="" xmlns:a16="http://schemas.microsoft.com/office/drawing/2014/main" val="20002"/>
                    </a:ext>
                  </a:extLst>
                </a:gridCol>
                <a:gridCol w="1454894">
                  <a:extLst>
                    <a:ext uri="{9D8B030D-6E8A-4147-A177-3AD203B41FA5}">
                      <a16:colId xmlns="" xmlns:a16="http://schemas.microsoft.com/office/drawing/2014/main" val="20003"/>
                    </a:ext>
                  </a:extLst>
                </a:gridCol>
                <a:gridCol w="1659875">
                  <a:extLst>
                    <a:ext uri="{9D8B030D-6E8A-4147-A177-3AD203B41FA5}">
                      <a16:colId xmlns="" xmlns:a16="http://schemas.microsoft.com/office/drawing/2014/main" val="3190099254"/>
                    </a:ext>
                  </a:extLst>
                </a:gridCol>
                <a:gridCol w="1415804">
                  <a:extLst>
                    <a:ext uri="{9D8B030D-6E8A-4147-A177-3AD203B41FA5}">
                      <a16:colId xmlns="" xmlns:a16="http://schemas.microsoft.com/office/drawing/2014/main" val="20004"/>
                    </a:ext>
                  </a:extLst>
                </a:gridCol>
              </a:tblGrid>
              <a:tr h="841986">
                <a:tc>
                  <a:txBody>
                    <a:bodyPr/>
                    <a:lstStyle/>
                    <a:p>
                      <a:pPr algn="just">
                        <a:lnSpc>
                          <a:spcPct val="115000"/>
                        </a:lnSpc>
                        <a:spcAft>
                          <a:spcPts val="1000"/>
                        </a:spcAft>
                      </a:pPr>
                      <a:r>
                        <a:rPr lang="es-MX" sz="1400" dirty="0">
                          <a:solidFill>
                            <a:schemeClr val="accent1">
                              <a:lumMod val="10000"/>
                            </a:schemeClr>
                          </a:solidFill>
                          <a:effectLst/>
                        </a:rPr>
                        <a:t>Componente</a:t>
                      </a:r>
                      <a:endParaRPr lang="es-MX" sz="1400" dirty="0">
                        <a:solidFill>
                          <a:schemeClr val="accent1">
                            <a:lumMod val="10000"/>
                          </a:schemeClr>
                        </a:solidFill>
                        <a:effectLst/>
                        <a:latin typeface="Calibri"/>
                        <a:ea typeface="Calibri"/>
                        <a:cs typeface="Arial"/>
                      </a:endParaRPr>
                    </a:p>
                  </a:txBody>
                  <a:tcPr/>
                </a:tc>
                <a:tc>
                  <a:txBody>
                    <a:bodyPr/>
                    <a:lstStyle/>
                    <a:p>
                      <a:pPr algn="just">
                        <a:lnSpc>
                          <a:spcPct val="115000"/>
                        </a:lnSpc>
                        <a:spcAft>
                          <a:spcPts val="1000"/>
                        </a:spcAft>
                      </a:pPr>
                      <a:r>
                        <a:rPr lang="es-MX" sz="1400" dirty="0">
                          <a:solidFill>
                            <a:schemeClr val="accent1">
                              <a:lumMod val="10000"/>
                            </a:schemeClr>
                          </a:solidFill>
                          <a:effectLst/>
                        </a:rPr>
                        <a:t>Beneficiario</a:t>
                      </a:r>
                      <a:endParaRPr lang="es-MX" sz="1400" dirty="0">
                        <a:solidFill>
                          <a:schemeClr val="accent1">
                            <a:lumMod val="10000"/>
                          </a:schemeClr>
                        </a:solidFill>
                        <a:effectLst/>
                        <a:latin typeface="Calibri"/>
                        <a:ea typeface="Calibri"/>
                        <a:cs typeface="Arial"/>
                      </a:endParaRPr>
                    </a:p>
                  </a:txBody>
                  <a:tcPr/>
                </a:tc>
                <a:tc>
                  <a:txBody>
                    <a:bodyPr/>
                    <a:lstStyle/>
                    <a:p>
                      <a:pPr algn="just">
                        <a:lnSpc>
                          <a:spcPct val="115000"/>
                        </a:lnSpc>
                        <a:spcAft>
                          <a:spcPts val="1000"/>
                        </a:spcAft>
                      </a:pPr>
                      <a:r>
                        <a:rPr lang="es-MX" sz="1400" dirty="0">
                          <a:solidFill>
                            <a:schemeClr val="accent1">
                              <a:lumMod val="10000"/>
                            </a:schemeClr>
                          </a:solidFill>
                          <a:effectLst/>
                        </a:rPr>
                        <a:t>Inversión Total</a:t>
                      </a:r>
                      <a:endParaRPr lang="es-MX" sz="1400" dirty="0">
                        <a:solidFill>
                          <a:schemeClr val="accent1">
                            <a:lumMod val="10000"/>
                          </a:schemeClr>
                        </a:solidFill>
                        <a:effectLst/>
                        <a:latin typeface="Calibri"/>
                        <a:ea typeface="Calibri"/>
                        <a:cs typeface="Arial"/>
                      </a:endParaRPr>
                    </a:p>
                  </a:txBody>
                  <a:tcPr/>
                </a:tc>
                <a:tc>
                  <a:txBody>
                    <a:bodyPr/>
                    <a:lstStyle/>
                    <a:p>
                      <a:pPr algn="just">
                        <a:lnSpc>
                          <a:spcPct val="115000"/>
                        </a:lnSpc>
                        <a:spcAft>
                          <a:spcPts val="1000"/>
                        </a:spcAft>
                      </a:pPr>
                      <a:r>
                        <a:rPr lang="es-MX" sz="1400" dirty="0">
                          <a:solidFill>
                            <a:schemeClr val="accent1">
                              <a:lumMod val="10000"/>
                            </a:schemeClr>
                          </a:solidFill>
                          <a:effectLst/>
                        </a:rPr>
                        <a:t>Inversión Mpio.</a:t>
                      </a:r>
                      <a:endParaRPr lang="es-MX" sz="1400" dirty="0">
                        <a:solidFill>
                          <a:schemeClr val="accent1">
                            <a:lumMod val="10000"/>
                          </a:schemeClr>
                        </a:solidFill>
                        <a:effectLst/>
                        <a:latin typeface="Calibri"/>
                        <a:ea typeface="Calibri"/>
                        <a:cs typeface="Arial"/>
                      </a:endParaRPr>
                    </a:p>
                  </a:txBody>
                  <a:tcPr/>
                </a:tc>
                <a:tc>
                  <a:txBody>
                    <a:bodyPr/>
                    <a:lstStyle/>
                    <a:p>
                      <a:pPr algn="just">
                        <a:lnSpc>
                          <a:spcPct val="115000"/>
                        </a:lnSpc>
                        <a:spcAft>
                          <a:spcPts val="1000"/>
                        </a:spcAft>
                      </a:pPr>
                      <a:r>
                        <a:rPr lang="es-MX" sz="1400" b="1" dirty="0">
                          <a:solidFill>
                            <a:schemeClr val="accent1">
                              <a:lumMod val="10000"/>
                            </a:schemeClr>
                          </a:solidFill>
                          <a:effectLst/>
                          <a:latin typeface="Calibri"/>
                          <a:ea typeface="Calibri"/>
                          <a:cs typeface="Arial"/>
                        </a:rPr>
                        <a:t>Inversión Beneficiario</a:t>
                      </a:r>
                    </a:p>
                  </a:txBody>
                  <a:tcPr/>
                </a:tc>
                <a:tc>
                  <a:txBody>
                    <a:bodyPr/>
                    <a:lstStyle/>
                    <a:p>
                      <a:pPr algn="just">
                        <a:lnSpc>
                          <a:spcPct val="115000"/>
                        </a:lnSpc>
                        <a:spcAft>
                          <a:spcPts val="1000"/>
                        </a:spcAft>
                      </a:pPr>
                      <a:r>
                        <a:rPr lang="es-MX" sz="1400" dirty="0">
                          <a:solidFill>
                            <a:schemeClr val="accent1">
                              <a:lumMod val="10000"/>
                            </a:schemeClr>
                          </a:solidFill>
                          <a:effectLst/>
                          <a:latin typeface="Calibri"/>
                          <a:ea typeface="Calibri"/>
                          <a:cs typeface="Arial"/>
                        </a:rPr>
                        <a:t>PRECIO</a:t>
                      </a:r>
                      <a:r>
                        <a:rPr lang="es-MX" sz="1400" baseline="0" dirty="0">
                          <a:solidFill>
                            <a:schemeClr val="accent1">
                              <a:lumMod val="10000"/>
                            </a:schemeClr>
                          </a:solidFill>
                          <a:effectLst/>
                          <a:latin typeface="Calibri"/>
                          <a:ea typeface="Calibri"/>
                          <a:cs typeface="Arial"/>
                        </a:rPr>
                        <a:t> </a:t>
                      </a:r>
                      <a:r>
                        <a:rPr lang="es-MX" sz="1400" baseline="0" dirty="0" smtClean="0">
                          <a:solidFill>
                            <a:schemeClr val="accent1">
                              <a:lumMod val="10000"/>
                            </a:schemeClr>
                          </a:solidFill>
                          <a:effectLst/>
                          <a:latin typeface="Calibri"/>
                          <a:ea typeface="Calibri"/>
                          <a:cs typeface="Arial"/>
                        </a:rPr>
                        <a:t>MÁXIMO A </a:t>
                      </a:r>
                      <a:r>
                        <a:rPr lang="es-MX" sz="1400" baseline="0" dirty="0">
                          <a:solidFill>
                            <a:schemeClr val="accent1">
                              <a:lumMod val="10000"/>
                            </a:schemeClr>
                          </a:solidFill>
                          <a:effectLst/>
                          <a:latin typeface="Calibri"/>
                          <a:ea typeface="Calibri"/>
                          <a:cs typeface="Arial"/>
                        </a:rPr>
                        <a:t>CONSIDERAR </a:t>
                      </a:r>
                      <a:endParaRPr lang="es-MX" sz="1400" dirty="0">
                        <a:solidFill>
                          <a:schemeClr val="accent1">
                            <a:lumMod val="10000"/>
                          </a:schemeClr>
                        </a:solidFill>
                        <a:effectLst/>
                        <a:latin typeface="Calibri"/>
                        <a:ea typeface="Calibri"/>
                        <a:cs typeface="Arial"/>
                      </a:endParaRPr>
                    </a:p>
                  </a:txBody>
                  <a:tcPr/>
                </a:tc>
                <a:extLst>
                  <a:ext uri="{0D108BD9-81ED-4DB2-BD59-A6C34878D82A}">
                    <a16:rowId xmlns="" xmlns:a16="http://schemas.microsoft.com/office/drawing/2014/main" val="10000"/>
                  </a:ext>
                </a:extLst>
              </a:tr>
              <a:tr h="1398467">
                <a:tc>
                  <a:txBody>
                    <a:bodyPr/>
                    <a:lstStyle/>
                    <a:p>
                      <a:pPr algn="just">
                        <a:lnSpc>
                          <a:spcPct val="115000"/>
                        </a:lnSpc>
                        <a:spcAft>
                          <a:spcPts val="1000"/>
                        </a:spcAft>
                      </a:pPr>
                      <a:r>
                        <a:rPr lang="es-MX" sz="1400" b="1" dirty="0">
                          <a:solidFill>
                            <a:schemeClr val="accent1">
                              <a:lumMod val="10000"/>
                            </a:schemeClr>
                          </a:solidFill>
                          <a:effectLst/>
                        </a:rPr>
                        <a:t>Maíz</a:t>
                      </a:r>
                      <a:endParaRPr lang="es-MX" sz="1400" b="1" dirty="0">
                        <a:solidFill>
                          <a:schemeClr val="accent1">
                            <a:lumMod val="10000"/>
                          </a:schemeClr>
                        </a:solidFill>
                        <a:effectLst/>
                        <a:latin typeface="Calibri"/>
                        <a:ea typeface="Calibri"/>
                        <a:cs typeface="Arial"/>
                      </a:endParaRPr>
                    </a:p>
                  </a:txBody>
                  <a:tcPr/>
                </a:tc>
                <a:tc>
                  <a:txBody>
                    <a:bodyPr/>
                    <a:lstStyle/>
                    <a:p>
                      <a:r>
                        <a:rPr lang="es-MX" sz="1400" dirty="0">
                          <a:solidFill>
                            <a:schemeClr val="accent1">
                              <a:lumMod val="10000"/>
                            </a:schemeClr>
                          </a:solidFill>
                        </a:rPr>
                        <a:t>300 </a:t>
                      </a:r>
                      <a:r>
                        <a:rPr lang="es-MX" sz="1400" dirty="0" smtClean="0">
                          <a:solidFill>
                            <a:schemeClr val="accent1">
                              <a:lumMod val="10000"/>
                            </a:schemeClr>
                          </a:solidFill>
                        </a:rPr>
                        <a:t> Productores ; con </a:t>
                      </a:r>
                      <a:r>
                        <a:rPr lang="es-MX" sz="1400" dirty="0">
                          <a:solidFill>
                            <a:schemeClr val="accent1">
                              <a:lumMod val="10000"/>
                            </a:schemeClr>
                          </a:solidFill>
                        </a:rPr>
                        <a:t>un saco </a:t>
                      </a:r>
                      <a:r>
                        <a:rPr lang="es-MX" sz="1400" dirty="0" smtClean="0">
                          <a:solidFill>
                            <a:schemeClr val="accent1">
                              <a:lumMod val="10000"/>
                            </a:schemeClr>
                          </a:solidFill>
                        </a:rPr>
                        <a:t> de semilla por hectárea;</a:t>
                      </a:r>
                      <a:r>
                        <a:rPr lang="es-MX" sz="1400" baseline="0" dirty="0" smtClean="0">
                          <a:solidFill>
                            <a:schemeClr val="accent1">
                              <a:lumMod val="10000"/>
                            </a:schemeClr>
                          </a:solidFill>
                        </a:rPr>
                        <a:t> </a:t>
                      </a:r>
                      <a:r>
                        <a:rPr lang="es-MX" sz="1400" dirty="0" smtClean="0">
                          <a:solidFill>
                            <a:schemeClr val="accent1">
                              <a:lumMod val="10000"/>
                            </a:schemeClr>
                          </a:solidFill>
                        </a:rPr>
                        <a:t> </a:t>
                      </a:r>
                      <a:r>
                        <a:rPr lang="es-MX" sz="1400" dirty="0">
                          <a:solidFill>
                            <a:schemeClr val="accent1">
                              <a:lumMod val="10000"/>
                            </a:schemeClr>
                          </a:solidFill>
                        </a:rPr>
                        <a:t>de 1 a  5 </a:t>
                      </a:r>
                      <a:r>
                        <a:rPr lang="es-MX" sz="1400" dirty="0" smtClean="0">
                          <a:solidFill>
                            <a:schemeClr val="accent1">
                              <a:lumMod val="10000"/>
                            </a:schemeClr>
                          </a:solidFill>
                        </a:rPr>
                        <a:t>Ha.</a:t>
                      </a:r>
                      <a:endParaRPr lang="es-MX" sz="1400" dirty="0">
                        <a:solidFill>
                          <a:schemeClr val="accent1">
                            <a:lumMod val="10000"/>
                          </a:schemeClr>
                        </a:solidFill>
                      </a:endParaRPr>
                    </a:p>
                  </a:txBody>
                  <a:tcPr/>
                </a:tc>
                <a:tc>
                  <a:txBody>
                    <a:bodyPr/>
                    <a:lstStyle/>
                    <a:p>
                      <a:r>
                        <a:rPr lang="es-MX" sz="1400" dirty="0">
                          <a:solidFill>
                            <a:schemeClr val="accent1">
                              <a:lumMod val="10000"/>
                            </a:schemeClr>
                          </a:solidFill>
                        </a:rPr>
                        <a:t> </a:t>
                      </a:r>
                    </a:p>
                    <a:p>
                      <a:r>
                        <a:rPr lang="es-MX" sz="1400" dirty="0">
                          <a:solidFill>
                            <a:schemeClr val="accent1">
                              <a:lumMod val="10000"/>
                            </a:schemeClr>
                          </a:solidFill>
                        </a:rPr>
                        <a:t>$2,100,000.00 </a:t>
                      </a:r>
                    </a:p>
                  </a:txBody>
                  <a:tcPr/>
                </a:tc>
                <a:tc>
                  <a:txBody>
                    <a:bodyPr/>
                    <a:lstStyle/>
                    <a:p>
                      <a:pPr algn="ctr"/>
                      <a:endParaRPr lang="es-MX" sz="1400" dirty="0">
                        <a:solidFill>
                          <a:schemeClr val="accent1">
                            <a:lumMod val="10000"/>
                          </a:schemeClr>
                        </a:solidFill>
                      </a:endParaRPr>
                    </a:p>
                    <a:p>
                      <a:pPr algn="ctr"/>
                      <a:endParaRPr lang="es-MX" sz="1400" dirty="0">
                        <a:solidFill>
                          <a:schemeClr val="accent1">
                            <a:lumMod val="10000"/>
                          </a:schemeClr>
                        </a:solidFill>
                      </a:endParaRPr>
                    </a:p>
                    <a:p>
                      <a:pPr algn="ctr"/>
                      <a:r>
                        <a:rPr lang="es-MX" sz="1400" dirty="0">
                          <a:solidFill>
                            <a:schemeClr val="accent1">
                              <a:lumMod val="10000"/>
                            </a:schemeClr>
                          </a:solidFill>
                        </a:rPr>
                        <a:t> $</a:t>
                      </a:r>
                      <a:r>
                        <a:rPr lang="es-MX" sz="1400" baseline="0" dirty="0">
                          <a:solidFill>
                            <a:schemeClr val="accent1">
                              <a:lumMod val="10000"/>
                            </a:schemeClr>
                          </a:solidFill>
                        </a:rPr>
                        <a:t> 1,050</a:t>
                      </a:r>
                      <a:r>
                        <a:rPr lang="es-MX" sz="1400" dirty="0">
                          <a:solidFill>
                            <a:schemeClr val="accent1">
                              <a:lumMod val="10000"/>
                            </a:schemeClr>
                          </a:solidFill>
                        </a:rPr>
                        <a:t>,000.00 </a:t>
                      </a:r>
                    </a:p>
                  </a:txBody>
                  <a:tcPr/>
                </a:tc>
                <a:tc>
                  <a:txBody>
                    <a:bodyPr/>
                    <a:lstStyle/>
                    <a:p>
                      <a:pPr algn="ctr"/>
                      <a:endParaRPr lang="es-MX" sz="1400" dirty="0">
                        <a:solidFill>
                          <a:schemeClr val="accent1">
                            <a:lumMod val="10000"/>
                          </a:schemeClr>
                        </a:solidFill>
                      </a:endParaRPr>
                    </a:p>
                    <a:p>
                      <a:pPr algn="ctr"/>
                      <a:endParaRPr lang="es-MX" sz="1400" dirty="0">
                        <a:solidFill>
                          <a:schemeClr val="accent1">
                            <a:lumMod val="10000"/>
                          </a:schemeClr>
                        </a:solidFill>
                      </a:endParaRPr>
                    </a:p>
                    <a:p>
                      <a:pPr algn="ctr"/>
                      <a:r>
                        <a:rPr lang="es-MX" sz="1400" dirty="0">
                          <a:solidFill>
                            <a:schemeClr val="accent1">
                              <a:lumMod val="10000"/>
                            </a:schemeClr>
                          </a:solidFill>
                        </a:rPr>
                        <a:t>$1,050,000.00</a:t>
                      </a:r>
                    </a:p>
                  </a:txBody>
                  <a:tcPr/>
                </a:tc>
                <a:tc>
                  <a:txBody>
                    <a:bodyPr/>
                    <a:lstStyle/>
                    <a:p>
                      <a:endParaRPr lang="es-MX" sz="1400" dirty="0">
                        <a:solidFill>
                          <a:schemeClr val="accent1">
                            <a:lumMod val="10000"/>
                          </a:schemeClr>
                        </a:solidFill>
                      </a:endParaRPr>
                    </a:p>
                    <a:p>
                      <a:r>
                        <a:rPr lang="es-MX" sz="1400" dirty="0">
                          <a:solidFill>
                            <a:schemeClr val="accent1">
                              <a:lumMod val="10000"/>
                            </a:schemeClr>
                          </a:solidFill>
                        </a:rPr>
                        <a:t>$ 1,400.00 por saco de</a:t>
                      </a:r>
                      <a:r>
                        <a:rPr lang="es-MX" sz="1400" baseline="0" dirty="0">
                          <a:solidFill>
                            <a:schemeClr val="accent1">
                              <a:lumMod val="10000"/>
                            </a:schemeClr>
                          </a:solidFill>
                        </a:rPr>
                        <a:t> Maíz</a:t>
                      </a:r>
                      <a:r>
                        <a:rPr lang="es-MX" sz="1400" baseline="0" dirty="0" smtClean="0">
                          <a:solidFill>
                            <a:schemeClr val="accent1">
                              <a:lumMod val="10000"/>
                            </a:schemeClr>
                          </a:solidFill>
                        </a:rPr>
                        <a:t>. </a:t>
                      </a:r>
                      <a:endParaRPr lang="es-MX" sz="1400" dirty="0">
                        <a:solidFill>
                          <a:schemeClr val="accent1">
                            <a:lumMod val="10000"/>
                          </a:schemeClr>
                        </a:solidFill>
                      </a:endParaRPr>
                    </a:p>
                  </a:txBody>
                  <a:tcPr/>
                </a:tc>
                <a:extLst>
                  <a:ext uri="{0D108BD9-81ED-4DB2-BD59-A6C34878D82A}">
                    <a16:rowId xmlns="" xmlns:a16="http://schemas.microsoft.com/office/drawing/2014/main" val="10001"/>
                  </a:ext>
                </a:extLst>
              </a:tr>
              <a:tr h="1507625">
                <a:tc>
                  <a:txBody>
                    <a:bodyPr/>
                    <a:lstStyle/>
                    <a:p>
                      <a:pPr algn="just">
                        <a:lnSpc>
                          <a:spcPct val="115000"/>
                        </a:lnSpc>
                        <a:spcAft>
                          <a:spcPts val="1000"/>
                        </a:spcAft>
                      </a:pPr>
                      <a:r>
                        <a:rPr lang="es-MX" sz="1400" b="1" dirty="0">
                          <a:solidFill>
                            <a:schemeClr val="accent1">
                              <a:lumMod val="10000"/>
                            </a:schemeClr>
                          </a:solidFill>
                          <a:effectLst/>
                        </a:rPr>
                        <a:t>Fertilizante</a:t>
                      </a:r>
                      <a:endParaRPr lang="es-MX" sz="1400" b="1" dirty="0">
                        <a:solidFill>
                          <a:schemeClr val="accent1">
                            <a:lumMod val="10000"/>
                          </a:schemeClr>
                        </a:solidFill>
                        <a:effectLst/>
                        <a:latin typeface="Calibri"/>
                        <a:ea typeface="Calibri"/>
                        <a:cs typeface="Arial"/>
                      </a:endParaRPr>
                    </a:p>
                  </a:txBody>
                  <a:tcPr/>
                </a:tc>
                <a:tc>
                  <a:txBody>
                    <a:bodyPr/>
                    <a:lstStyle/>
                    <a:p>
                      <a:r>
                        <a:rPr lang="es-MX" sz="1400" dirty="0" smtClean="0">
                          <a:solidFill>
                            <a:schemeClr val="accent1">
                              <a:lumMod val="10000"/>
                            </a:schemeClr>
                          </a:solidFill>
                        </a:rPr>
                        <a:t>500 Productores;  </a:t>
                      </a:r>
                      <a:r>
                        <a:rPr lang="es-MX" sz="1400" dirty="0">
                          <a:solidFill>
                            <a:schemeClr val="accent1">
                              <a:lumMod val="10000"/>
                            </a:schemeClr>
                          </a:solidFill>
                        </a:rPr>
                        <a:t>con 6 bultos </a:t>
                      </a:r>
                      <a:r>
                        <a:rPr lang="es-MX" sz="1400" dirty="0" smtClean="0">
                          <a:solidFill>
                            <a:schemeClr val="accent1">
                              <a:lumMod val="10000"/>
                            </a:schemeClr>
                          </a:solidFill>
                        </a:rPr>
                        <a:t>de</a:t>
                      </a:r>
                      <a:r>
                        <a:rPr lang="es-MX" sz="1400" baseline="0" dirty="0" smtClean="0">
                          <a:solidFill>
                            <a:schemeClr val="accent1">
                              <a:lumMod val="10000"/>
                            </a:schemeClr>
                          </a:solidFill>
                        </a:rPr>
                        <a:t> fertilizante </a:t>
                      </a:r>
                      <a:r>
                        <a:rPr lang="es-MX" sz="1400" dirty="0" smtClean="0">
                          <a:solidFill>
                            <a:schemeClr val="accent1">
                              <a:lumMod val="10000"/>
                            </a:schemeClr>
                          </a:solidFill>
                        </a:rPr>
                        <a:t>por hectárea;  </a:t>
                      </a:r>
                      <a:r>
                        <a:rPr lang="es-MX" sz="1400" dirty="0">
                          <a:solidFill>
                            <a:schemeClr val="accent1">
                              <a:lumMod val="10000"/>
                            </a:schemeClr>
                          </a:solidFill>
                        </a:rPr>
                        <a:t>de 1 a 5</a:t>
                      </a:r>
                      <a:r>
                        <a:rPr lang="es-MX" sz="1400" baseline="0" dirty="0">
                          <a:solidFill>
                            <a:schemeClr val="accent1">
                              <a:lumMod val="10000"/>
                            </a:schemeClr>
                          </a:solidFill>
                        </a:rPr>
                        <a:t> </a:t>
                      </a:r>
                      <a:r>
                        <a:rPr lang="es-MX" sz="1400" dirty="0" smtClean="0">
                          <a:solidFill>
                            <a:schemeClr val="accent1">
                              <a:lumMod val="10000"/>
                            </a:schemeClr>
                          </a:solidFill>
                        </a:rPr>
                        <a:t>Ha.</a:t>
                      </a:r>
                      <a:endParaRPr lang="es-MX" sz="1400" dirty="0">
                        <a:solidFill>
                          <a:schemeClr val="accent1">
                            <a:lumMod val="10000"/>
                          </a:schemeClr>
                        </a:solidFill>
                      </a:endParaRPr>
                    </a:p>
                  </a:txBody>
                  <a:tcPr/>
                </a:tc>
                <a:tc>
                  <a:txBody>
                    <a:bodyPr/>
                    <a:lstStyle/>
                    <a:p>
                      <a:r>
                        <a:rPr lang="es-MX" sz="1400" dirty="0">
                          <a:solidFill>
                            <a:schemeClr val="accent1">
                              <a:lumMod val="10000"/>
                            </a:schemeClr>
                          </a:solidFill>
                        </a:rPr>
                        <a:t> </a:t>
                      </a:r>
                    </a:p>
                    <a:p>
                      <a:r>
                        <a:rPr lang="es-MX" sz="1400" dirty="0">
                          <a:solidFill>
                            <a:schemeClr val="accent1">
                              <a:lumMod val="10000"/>
                            </a:schemeClr>
                          </a:solidFill>
                        </a:rPr>
                        <a:t>$3´870,000.00</a:t>
                      </a:r>
                    </a:p>
                  </a:txBody>
                  <a:tcPr/>
                </a:tc>
                <a:tc>
                  <a:txBody>
                    <a:bodyPr/>
                    <a:lstStyle/>
                    <a:p>
                      <a:pPr algn="ctr"/>
                      <a:r>
                        <a:rPr lang="es-MX" sz="1400" dirty="0">
                          <a:solidFill>
                            <a:schemeClr val="accent1">
                              <a:lumMod val="10000"/>
                            </a:schemeClr>
                          </a:solidFill>
                        </a:rPr>
                        <a:t> </a:t>
                      </a:r>
                    </a:p>
                    <a:p>
                      <a:pPr algn="ctr"/>
                      <a:r>
                        <a:rPr lang="es-MX" sz="1400" dirty="0">
                          <a:solidFill>
                            <a:schemeClr val="accent1">
                              <a:lumMod val="10000"/>
                            </a:schemeClr>
                          </a:solidFill>
                        </a:rPr>
                        <a:t>$1,935,000.00 </a:t>
                      </a:r>
                    </a:p>
                  </a:txBody>
                  <a:tcPr/>
                </a:tc>
                <a:tc>
                  <a:txBody>
                    <a:bodyPr/>
                    <a:lstStyle/>
                    <a:p>
                      <a:pPr algn="ctr"/>
                      <a:r>
                        <a:rPr lang="es-MX" sz="1400" dirty="0">
                          <a:solidFill>
                            <a:schemeClr val="accent1">
                              <a:lumMod val="10000"/>
                            </a:schemeClr>
                          </a:solidFill>
                        </a:rPr>
                        <a:t>$</a:t>
                      </a:r>
                    </a:p>
                    <a:p>
                      <a:pPr algn="ctr"/>
                      <a:r>
                        <a:rPr lang="es-MX" sz="1400" dirty="0">
                          <a:solidFill>
                            <a:schemeClr val="accent1">
                              <a:lumMod val="10000"/>
                            </a:schemeClr>
                          </a:solidFill>
                        </a:rPr>
                        <a:t>1,935,000.00</a:t>
                      </a:r>
                    </a:p>
                  </a:txBody>
                  <a:tcPr/>
                </a:tc>
                <a:tc>
                  <a:txBody>
                    <a:bodyPr/>
                    <a:lstStyle/>
                    <a:p>
                      <a:endParaRPr lang="es-MX" sz="1400" dirty="0">
                        <a:solidFill>
                          <a:schemeClr val="accent1">
                            <a:lumMod val="10000"/>
                          </a:schemeClr>
                        </a:solidFill>
                      </a:endParaRPr>
                    </a:p>
                    <a:p>
                      <a:r>
                        <a:rPr lang="es-MX" sz="1400" dirty="0">
                          <a:solidFill>
                            <a:schemeClr val="accent1">
                              <a:lumMod val="10000"/>
                            </a:schemeClr>
                          </a:solidFill>
                        </a:rPr>
                        <a:t>$ 1,548.00</a:t>
                      </a:r>
                      <a:r>
                        <a:rPr lang="es-MX" sz="1400" baseline="0" dirty="0">
                          <a:solidFill>
                            <a:schemeClr val="accent1">
                              <a:lumMod val="10000"/>
                            </a:schemeClr>
                          </a:solidFill>
                        </a:rPr>
                        <a:t> </a:t>
                      </a:r>
                      <a:r>
                        <a:rPr lang="es-MX" sz="1400" baseline="0" dirty="0" smtClean="0">
                          <a:solidFill>
                            <a:schemeClr val="accent1">
                              <a:lumMod val="10000"/>
                            </a:schemeClr>
                          </a:solidFill>
                        </a:rPr>
                        <a:t>de fertilizante por hectárea</a:t>
                      </a:r>
                      <a:endParaRPr lang="es-MX" sz="1400" dirty="0">
                        <a:solidFill>
                          <a:schemeClr val="accent1">
                            <a:lumMod val="10000"/>
                          </a:schemeClr>
                        </a:solidFill>
                      </a:endParaRPr>
                    </a:p>
                  </a:txBody>
                  <a:tcPr/>
                </a:tc>
                <a:extLst>
                  <a:ext uri="{0D108BD9-81ED-4DB2-BD59-A6C34878D82A}">
                    <a16:rowId xmlns="" xmlns:a16="http://schemas.microsoft.com/office/drawing/2014/main" val="10002"/>
                  </a:ext>
                </a:extLst>
              </a:tr>
            </a:tbl>
          </a:graphicData>
        </a:graphic>
      </p:graphicFrame>
      <p:sp>
        <p:nvSpPr>
          <p:cNvPr id="6" name="Rectangle 3"/>
          <p:cNvSpPr>
            <a:spLocks noChangeArrowheads="1"/>
          </p:cNvSpPr>
          <p:nvPr/>
        </p:nvSpPr>
        <p:spPr bwMode="auto">
          <a:xfrm>
            <a:off x="304800" y="3119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a:solidFill>
                <a:prstClr val="black"/>
              </a:solidFill>
              <a:latin typeface="Arial" pitchFamily="34" charset="0"/>
              <a:cs typeface="Arial" pitchFamily="34" charset="0"/>
            </a:endParaRPr>
          </a:p>
        </p:txBody>
      </p:sp>
      <p:pic>
        <p:nvPicPr>
          <p:cNvPr id="7" name="Imagen 6"/>
          <p:cNvPicPr>
            <a:picLocks noChangeAspect="1"/>
          </p:cNvPicPr>
          <p:nvPr/>
        </p:nvPicPr>
        <p:blipFill>
          <a:blip r:embed="rId2"/>
          <a:stretch>
            <a:fillRect/>
          </a:stretch>
        </p:blipFill>
        <p:spPr>
          <a:xfrm>
            <a:off x="1619672" y="5661248"/>
            <a:ext cx="5371042" cy="725487"/>
          </a:xfrm>
          <a:prstGeom prst="rect">
            <a:avLst/>
          </a:prstGeom>
        </p:spPr>
      </p:pic>
    </p:spTree>
    <p:extLst>
      <p:ext uri="{BB962C8B-B14F-4D97-AF65-F5344CB8AC3E}">
        <p14:creationId xmlns:p14="http://schemas.microsoft.com/office/powerpoint/2010/main" val="354346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lstStyle/>
          <a:p>
            <a:r>
              <a:rPr lang="es-MX" dirty="0"/>
              <a:t>Lineamientos Generales: </a:t>
            </a:r>
          </a:p>
        </p:txBody>
      </p:sp>
      <p:sp>
        <p:nvSpPr>
          <p:cNvPr id="3" name="2 Marcador de contenido"/>
          <p:cNvSpPr>
            <a:spLocks noGrp="1"/>
          </p:cNvSpPr>
          <p:nvPr>
            <p:ph idx="1"/>
          </p:nvPr>
        </p:nvSpPr>
        <p:spPr>
          <a:xfrm>
            <a:off x="304800" y="1052736"/>
            <a:ext cx="8686800" cy="5286150"/>
          </a:xfrm>
        </p:spPr>
        <p:txBody>
          <a:bodyPr>
            <a:normAutofit fontScale="47500" lnSpcReduction="20000"/>
          </a:bodyPr>
          <a:lstStyle/>
          <a:p>
            <a:pPr lvl="0">
              <a:buClr>
                <a:schemeClr val="bg2">
                  <a:lumMod val="10000"/>
                </a:schemeClr>
              </a:buClr>
              <a:buFont typeface="Wingdings" panose="05000000000000000000" pitchFamily="2" charset="2"/>
              <a:buChar char="v"/>
            </a:pPr>
            <a:r>
              <a:rPr lang="es-MX" b="1" dirty="0">
                <a:solidFill>
                  <a:schemeClr val="accent3">
                    <a:lumMod val="10000"/>
                  </a:schemeClr>
                </a:solidFill>
              </a:rPr>
              <a:t>El productor presenta y requisita su solicitud en la dirección de desarrollo rural y agroalimentario </a:t>
            </a:r>
            <a:r>
              <a:rPr lang="es-MX" b="1" dirty="0" smtClean="0">
                <a:solidFill>
                  <a:schemeClr val="accent3">
                    <a:lumMod val="10000"/>
                  </a:schemeClr>
                </a:solidFill>
              </a:rPr>
              <a:t>cumpliendo con </a:t>
            </a:r>
            <a:r>
              <a:rPr lang="es-MX" b="1" dirty="0">
                <a:solidFill>
                  <a:schemeClr val="accent3">
                    <a:lumMod val="10000"/>
                  </a:schemeClr>
                </a:solidFill>
              </a:rPr>
              <a:t>los </a:t>
            </a:r>
            <a:r>
              <a:rPr lang="es-MX" b="1" dirty="0" smtClean="0">
                <a:solidFill>
                  <a:schemeClr val="accent3">
                    <a:lumMod val="10000"/>
                  </a:schemeClr>
                </a:solidFill>
              </a:rPr>
              <a:t>requisitos de </a:t>
            </a:r>
            <a:r>
              <a:rPr lang="es-MX" b="1" dirty="0">
                <a:solidFill>
                  <a:schemeClr val="accent3">
                    <a:lumMod val="10000"/>
                  </a:schemeClr>
                </a:solidFill>
              </a:rPr>
              <a:t>elegibilidad</a:t>
            </a: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Se evalúa la solicitud y se dictamina positiva por parte del Consejo De Desarrollo Rural Y Sustentable</a:t>
            </a: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Una vez validada la solicitud y en caso de ser positiva el productor firma la carta de aceptación o rechazo </a:t>
            </a:r>
            <a:r>
              <a:rPr lang="es-MX" b="1" dirty="0" smtClean="0">
                <a:solidFill>
                  <a:schemeClr val="accent3">
                    <a:lumMod val="10000"/>
                  </a:schemeClr>
                </a:solidFill>
              </a:rPr>
              <a:t> del apoyo</a:t>
            </a: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El productor realizara el depósito correspondiente a su aportación en Tesorería Municipal del </a:t>
            </a:r>
            <a:r>
              <a:rPr lang="es-MX" b="1" dirty="0" smtClean="0">
                <a:solidFill>
                  <a:schemeClr val="accent3">
                    <a:lumMod val="10000"/>
                  </a:schemeClr>
                </a:solidFill>
              </a:rPr>
              <a:t>Municipio</a:t>
            </a: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La dirección de desarrollo rural y agroalimentario según disponibilidad asigna al productor fecha de entrega de apoyo </a:t>
            </a: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El productor al momento de recibir su apoyo firma una carta de entrega recepción.</a:t>
            </a: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Se apoyará la superficie que manifieste el documento de posesión presentado sin rebasar las </a:t>
            </a:r>
            <a:r>
              <a:rPr lang="es-MX" b="1" dirty="0" smtClean="0">
                <a:solidFill>
                  <a:schemeClr val="accent3">
                    <a:lumMod val="10000"/>
                  </a:schemeClr>
                </a:solidFill>
              </a:rPr>
              <a:t>5 hectáreas, así mismo personas que presenten arrendamientos sobre el mismo predio solo se apoyarán a 3 arrendatarios que deberán ser familiares en línea directa</a:t>
            </a: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endParaRPr lang="es-MX" b="1" dirty="0">
              <a:solidFill>
                <a:schemeClr val="accent3">
                  <a:lumMod val="10000"/>
                </a:schemeClr>
              </a:solidFill>
            </a:endParaRPr>
          </a:p>
          <a:p>
            <a:pPr lvl="0">
              <a:buClr>
                <a:schemeClr val="bg2">
                  <a:lumMod val="10000"/>
                </a:schemeClr>
              </a:buClr>
              <a:buFont typeface="Wingdings" panose="05000000000000000000" pitchFamily="2" charset="2"/>
              <a:buChar char="v"/>
            </a:pPr>
            <a:r>
              <a:rPr lang="es-MX" b="1" dirty="0">
                <a:solidFill>
                  <a:schemeClr val="accent3">
                    <a:lumMod val="10000"/>
                  </a:schemeClr>
                </a:solidFill>
              </a:rPr>
              <a:t>La aportación del Municipio será de $ </a:t>
            </a:r>
            <a:r>
              <a:rPr lang="es-MX" b="1" dirty="0" smtClean="0">
                <a:solidFill>
                  <a:schemeClr val="accent3">
                    <a:lumMod val="10000"/>
                  </a:schemeClr>
                </a:solidFill>
              </a:rPr>
              <a:t>700.00 </a:t>
            </a:r>
            <a:r>
              <a:rPr lang="es-MX" b="1" dirty="0">
                <a:solidFill>
                  <a:schemeClr val="accent3">
                    <a:lumMod val="10000"/>
                  </a:schemeClr>
                </a:solidFill>
              </a:rPr>
              <a:t>por saco de Maíz y </a:t>
            </a:r>
            <a:r>
              <a:rPr lang="es-MX" b="1" dirty="0" smtClean="0">
                <a:solidFill>
                  <a:schemeClr val="accent3">
                    <a:lumMod val="10000"/>
                  </a:schemeClr>
                </a:solidFill>
              </a:rPr>
              <a:t>$129.00 </a:t>
            </a:r>
            <a:r>
              <a:rPr lang="es-MX" b="1" dirty="0">
                <a:solidFill>
                  <a:schemeClr val="accent3">
                    <a:lumMod val="10000"/>
                  </a:schemeClr>
                </a:solidFill>
              </a:rPr>
              <a:t>por bulto de fertilizante.</a:t>
            </a:r>
          </a:p>
          <a:p>
            <a:pPr>
              <a:buClr>
                <a:schemeClr val="bg2">
                  <a:lumMod val="10000"/>
                </a:schemeClr>
              </a:buClr>
              <a:buFont typeface="Wingdings" panose="05000000000000000000" pitchFamily="2" charset="2"/>
              <a:buChar char="v"/>
            </a:pPr>
            <a:endParaRPr lang="es-MX" b="1" dirty="0">
              <a:solidFill>
                <a:schemeClr val="accent3">
                  <a:lumMod val="10000"/>
                </a:schemeClr>
              </a:solidFill>
            </a:endParaRPr>
          </a:p>
        </p:txBody>
      </p:sp>
      <p:pic>
        <p:nvPicPr>
          <p:cNvPr id="4" name="Imagen 3"/>
          <p:cNvPicPr>
            <a:picLocks noChangeAspect="1"/>
          </p:cNvPicPr>
          <p:nvPr/>
        </p:nvPicPr>
        <p:blipFill>
          <a:blip r:embed="rId3"/>
          <a:stretch>
            <a:fillRect/>
          </a:stretch>
        </p:blipFill>
        <p:spPr>
          <a:xfrm>
            <a:off x="1619672" y="5976143"/>
            <a:ext cx="5371042" cy="725487"/>
          </a:xfrm>
          <a:prstGeom prst="rect">
            <a:avLst/>
          </a:prstGeom>
        </p:spPr>
      </p:pic>
    </p:spTree>
    <p:extLst>
      <p:ext uri="{BB962C8B-B14F-4D97-AF65-F5344CB8AC3E}">
        <p14:creationId xmlns:p14="http://schemas.microsoft.com/office/powerpoint/2010/main" val="1624629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686800" cy="838200"/>
          </a:xfrm>
        </p:spPr>
        <p:txBody>
          <a:bodyPr/>
          <a:lstStyle/>
          <a:p>
            <a:r>
              <a:rPr lang="es-MX" dirty="0">
                <a:solidFill>
                  <a:schemeClr val="accent1">
                    <a:lumMod val="10000"/>
                  </a:schemeClr>
                </a:solidFill>
              </a:rPr>
              <a:t>Requisitos:</a:t>
            </a:r>
          </a:p>
        </p:txBody>
      </p:sp>
      <p:sp>
        <p:nvSpPr>
          <p:cNvPr id="3" name="2 Marcador de contenido"/>
          <p:cNvSpPr>
            <a:spLocks noGrp="1"/>
          </p:cNvSpPr>
          <p:nvPr>
            <p:ph idx="1"/>
          </p:nvPr>
        </p:nvSpPr>
        <p:spPr>
          <a:xfrm>
            <a:off x="251520" y="1124744"/>
            <a:ext cx="8686800" cy="5328592"/>
          </a:xfrm>
        </p:spPr>
        <p:txBody>
          <a:bodyPr>
            <a:normAutofit fontScale="70000" lnSpcReduction="20000"/>
          </a:bodyPr>
          <a:lstStyle/>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Ser mexicano mayor de 18 años</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El documento que acredite la propiedad este dentro del Municipio de  San Francisco del Rincón</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Presentar su solicitud de forma personal en la Dirección de Desarrollo Rural y Agroalimentario</a:t>
            </a:r>
          </a:p>
          <a:p>
            <a:pPr marL="0" lvl="0" indent="0">
              <a:buClr>
                <a:schemeClr val="accent1">
                  <a:lumMod val="10000"/>
                </a:schemeClr>
              </a:buClr>
              <a:buNone/>
            </a:pPr>
            <a:r>
              <a:rPr lang="es-MX" b="1" dirty="0" smtClean="0">
                <a:solidFill>
                  <a:schemeClr val="accent3">
                    <a:lumMod val="10000"/>
                  </a:schemeClr>
                </a:solidFill>
              </a:rPr>
              <a:t>Presentar la siguiente documentación en original y copia:</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Identificación oficial vigente (INE, Cartilla, Pasaporte, etc.) </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Clave Única de Registro de Población (CURP) que coincida con la credencial de elector</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Comprobante de Domicilio no mayor a tres meses</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Documento que acredite la propiedad del predio (escritura pública, certificado parcelario, título de propiedad, poder legal de la propiedad notariado, contrato de arrendamiento notariado, constancia de la posesión de la propiedad firmada por el delegado y dos testigos)</a:t>
            </a:r>
          </a:p>
          <a:p>
            <a:pPr lvl="0">
              <a:buClr>
                <a:schemeClr val="accent1">
                  <a:lumMod val="10000"/>
                </a:schemeClr>
              </a:buClr>
              <a:buFont typeface="Wingdings" panose="05000000000000000000" pitchFamily="2" charset="2"/>
              <a:buChar char="v"/>
            </a:pPr>
            <a:r>
              <a:rPr lang="es-MX" dirty="0" smtClean="0">
                <a:solidFill>
                  <a:schemeClr val="accent3">
                    <a:lumMod val="10000"/>
                  </a:schemeClr>
                </a:solidFill>
              </a:rPr>
              <a:t>Carta compromiso del buen uso del apoyo o mini convenio.</a:t>
            </a:r>
          </a:p>
          <a:p>
            <a:pPr>
              <a:buClr>
                <a:schemeClr val="accent1">
                  <a:lumMod val="10000"/>
                </a:schemeClr>
              </a:buClr>
            </a:pPr>
            <a:endParaRPr lang="es-MX" dirty="0"/>
          </a:p>
        </p:txBody>
      </p:sp>
      <p:pic>
        <p:nvPicPr>
          <p:cNvPr id="4" name="Imagen 3"/>
          <p:cNvPicPr>
            <a:picLocks noChangeAspect="1"/>
          </p:cNvPicPr>
          <p:nvPr/>
        </p:nvPicPr>
        <p:blipFill>
          <a:blip r:embed="rId3"/>
          <a:stretch>
            <a:fillRect/>
          </a:stretch>
        </p:blipFill>
        <p:spPr>
          <a:xfrm>
            <a:off x="1477928" y="6074216"/>
            <a:ext cx="5371042" cy="725487"/>
          </a:xfrm>
          <a:prstGeom prst="rect">
            <a:avLst/>
          </a:prstGeom>
        </p:spPr>
      </p:pic>
    </p:spTree>
    <p:extLst>
      <p:ext uri="{BB962C8B-B14F-4D97-AF65-F5344CB8AC3E}">
        <p14:creationId xmlns:p14="http://schemas.microsoft.com/office/powerpoint/2010/main" val="164154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ujo">
  <a:themeElements>
    <a:clrScheme name="Personalizado 5">
      <a:dk1>
        <a:srgbClr val="A0C043"/>
      </a:dk1>
      <a:lt1>
        <a:srgbClr val="F4F7E9"/>
      </a:lt1>
      <a:dk2>
        <a:srgbClr val="2E5820"/>
      </a:dk2>
      <a:lt2>
        <a:srgbClr val="F4F7E9"/>
      </a:lt2>
      <a:accent1>
        <a:srgbClr val="E4F4DF"/>
      </a:accent1>
      <a:accent2>
        <a:srgbClr val="56AD3B"/>
      </a:accent2>
      <a:accent3>
        <a:srgbClr val="EFF8EC"/>
      </a:accent3>
      <a:accent4>
        <a:srgbClr val="EDF3DB"/>
      </a:accent4>
      <a:accent5>
        <a:srgbClr val="E9F0D3"/>
      </a:accent5>
      <a:accent6>
        <a:srgbClr val="CFEBC5"/>
      </a:accent6>
      <a:hlink>
        <a:srgbClr val="B4DFA4"/>
      </a:hlink>
      <a:folHlink>
        <a:srgbClr val="C6E8BC"/>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Viajes">
  <a:themeElements>
    <a:clrScheme name="Personalizado 1">
      <a:dk1>
        <a:srgbClr val="A0C043"/>
      </a:dk1>
      <a:lt1>
        <a:srgbClr val="F4F7E9"/>
      </a:lt1>
      <a:dk2>
        <a:srgbClr val="97B03F"/>
      </a:dk2>
      <a:lt2>
        <a:srgbClr val="F4F7E9"/>
      </a:lt2>
      <a:accent1>
        <a:srgbClr val="E4F4DF"/>
      </a:accent1>
      <a:accent2>
        <a:srgbClr val="97B03F"/>
      </a:accent2>
      <a:accent3>
        <a:srgbClr val="EFF8EC"/>
      </a:accent3>
      <a:accent4>
        <a:srgbClr val="EDF3DB"/>
      </a:accent4>
      <a:accent5>
        <a:srgbClr val="E9F0D3"/>
      </a:accent5>
      <a:accent6>
        <a:srgbClr val="CFEBC5"/>
      </a:accent6>
      <a:hlink>
        <a:srgbClr val="B4DFA4"/>
      </a:hlink>
      <a:folHlink>
        <a:srgbClr val="C6E8BC"/>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1040</Words>
  <Application>Microsoft Office PowerPoint</Application>
  <PresentationFormat>Presentación en pantalla (4:3)</PresentationFormat>
  <Paragraphs>148</Paragraphs>
  <Slides>15</Slides>
  <Notes>2</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Flujo</vt:lpstr>
      <vt:lpstr>Viajes</vt:lpstr>
      <vt:lpstr>PRESENTACIÓN DEL PROGRAMA:</vt:lpstr>
      <vt:lpstr>Semilla de Maíz</vt:lpstr>
      <vt:lpstr>Fertilizante: </vt:lpstr>
      <vt:lpstr>REGLAS DE OPERACIÓN Y MECÁNICA OPERATIVA</vt:lpstr>
      <vt:lpstr>Fortaleciendo a las unidades agrícolas de temporal con los componentes de semilla de maíz y Fertilizante</vt:lpstr>
      <vt:lpstr>Objetivo: </vt:lpstr>
      <vt:lpstr>Metas: </vt:lpstr>
      <vt:lpstr>Lineamientos Generales: </vt:lpstr>
      <vt:lpstr>Requisitos:</vt:lpstr>
      <vt:lpstr>Seguimiento y evaluación: </vt:lpstr>
      <vt:lpstr>Mecánica operativa del programa: </vt:lpstr>
      <vt:lpstr>Presentación de PowerPoint</vt:lpstr>
      <vt:lpstr>Sanciones:</vt:lpstr>
      <vt:lpstr>Plan de inversión del programa.</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REGLAS DE OPERACIÓN Y MECÁNICA OPERATIVA</dc:title>
  <dc:creator>Luffi</dc:creator>
  <cp:lastModifiedBy>Luffi</cp:lastModifiedBy>
  <cp:revision>7</cp:revision>
  <dcterms:created xsi:type="dcterms:W3CDTF">2019-03-20T21:46:12Z</dcterms:created>
  <dcterms:modified xsi:type="dcterms:W3CDTF">2019-04-02T20:14:04Z</dcterms:modified>
</cp:coreProperties>
</file>