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F92F2BE9-E401-4024-96D1-24DE25DDDF47}" type="datetimeFigureOut">
              <a:rPr lang="es-MX" smtClean="0"/>
              <a:pPr/>
              <a:t>28/11/2019</a:t>
            </a:fld>
            <a:endParaRPr lang="es-MX"/>
          </a:p>
        </p:txBody>
      </p:sp>
      <p:sp>
        <p:nvSpPr>
          <p:cNvPr id="20" name="19 Marcador de pie de página"/>
          <p:cNvSpPr>
            <a:spLocks noGrp="1"/>
          </p:cNvSpPr>
          <p:nvPr>
            <p:ph type="ftr" sz="quarter" idx="11"/>
          </p:nvPr>
        </p:nvSpPr>
        <p:spPr/>
        <p:txBody>
          <a:bodyPr/>
          <a:lstStyle>
            <a:extLst/>
          </a:lstStyle>
          <a:p>
            <a:endParaRPr lang="es-MX">
              <a:solidFill>
                <a:srgbClr val="2DA2BF">
                  <a:tint val="20000"/>
                </a:srgbClr>
              </a:solidFill>
            </a:endParaRPr>
          </a:p>
        </p:txBody>
      </p:sp>
      <p:sp>
        <p:nvSpPr>
          <p:cNvPr id="10" name="9 Marcador de número de diapositiva"/>
          <p:cNvSpPr>
            <a:spLocks noGrp="1"/>
          </p:cNvSpPr>
          <p:nvPr>
            <p:ph type="sldNum" sz="quarter" idx="12"/>
          </p:nvPr>
        </p:nvSpPr>
        <p:spPr/>
        <p:txBody>
          <a:bodyPr/>
          <a:lstStyle>
            <a:extLst/>
          </a:lstStyle>
          <a:p>
            <a:fld id="{E9EA87D2-8E6B-402E-9C77-1F4FC4E88EBC}" type="slidenum">
              <a:rPr lang="es-MX" smtClean="0"/>
              <a:pPr/>
              <a:t>‹Nº›</a:t>
            </a:fld>
            <a:endParaRPr lang="es-MX"/>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92F2BE9-E401-4024-96D1-24DE25DDDF47}" type="datetimeFigureOut">
              <a:rPr lang="es-MX" smtClean="0">
                <a:solidFill>
                  <a:prstClr val="black"/>
                </a:solidFill>
              </a:rPr>
              <a:pPr/>
              <a:t>28/11/2019</a:t>
            </a:fld>
            <a:endParaRPr lang="es-MX">
              <a:solidFill>
                <a:prstClr val="black"/>
              </a:solidFill>
            </a:endParaRPr>
          </a:p>
        </p:txBody>
      </p:sp>
      <p:sp>
        <p:nvSpPr>
          <p:cNvPr id="5" name="4 Marcador de pie de página"/>
          <p:cNvSpPr>
            <a:spLocks noGrp="1"/>
          </p:cNvSpPr>
          <p:nvPr>
            <p:ph type="ftr" sz="quarter" idx="11"/>
          </p:nvPr>
        </p:nvSpPr>
        <p:spPr/>
        <p:txBody>
          <a:bodyPr/>
          <a:lstStyle>
            <a:extLst/>
          </a:lstStyle>
          <a:p>
            <a:endParaRPr lang="es-MX">
              <a:solidFill>
                <a:prstClr val="black"/>
              </a:solidFill>
            </a:endParaRPr>
          </a:p>
        </p:txBody>
      </p:sp>
      <p:sp>
        <p:nvSpPr>
          <p:cNvPr id="6" name="5 Marcador de número de diapositiva"/>
          <p:cNvSpPr>
            <a:spLocks noGrp="1"/>
          </p:cNvSpPr>
          <p:nvPr>
            <p:ph type="sldNum" sz="quarter" idx="12"/>
          </p:nvPr>
        </p:nvSpPr>
        <p:spPr/>
        <p:txBody>
          <a:bodyPr/>
          <a:lstStyle>
            <a:extLst/>
          </a:lstStyle>
          <a:p>
            <a:fld id="{E9EA87D2-8E6B-402E-9C77-1F4FC4E88EBC}" type="slidenum">
              <a:rPr lang="es-MX" smtClean="0">
                <a:solidFill>
                  <a:prstClr val="black"/>
                </a:solidFill>
              </a:rPr>
              <a:pPr/>
              <a:t>‹Nº›</a:t>
            </a:fld>
            <a:endParaRPr lang="es-MX">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92F2BE9-E401-4024-96D1-24DE25DDDF47}" type="datetimeFigureOut">
              <a:rPr lang="es-MX" smtClean="0">
                <a:solidFill>
                  <a:prstClr val="black"/>
                </a:solidFill>
              </a:rPr>
              <a:pPr/>
              <a:t>28/11/2019</a:t>
            </a:fld>
            <a:endParaRPr lang="es-MX">
              <a:solidFill>
                <a:prstClr val="black"/>
              </a:solidFill>
            </a:endParaRPr>
          </a:p>
        </p:txBody>
      </p:sp>
      <p:sp>
        <p:nvSpPr>
          <p:cNvPr id="5" name="4 Marcador de pie de página"/>
          <p:cNvSpPr>
            <a:spLocks noGrp="1"/>
          </p:cNvSpPr>
          <p:nvPr>
            <p:ph type="ftr" sz="quarter" idx="11"/>
          </p:nvPr>
        </p:nvSpPr>
        <p:spPr/>
        <p:txBody>
          <a:bodyPr/>
          <a:lstStyle>
            <a:extLst/>
          </a:lstStyle>
          <a:p>
            <a:endParaRPr lang="es-MX">
              <a:solidFill>
                <a:prstClr val="black"/>
              </a:solidFill>
            </a:endParaRPr>
          </a:p>
        </p:txBody>
      </p:sp>
      <p:sp>
        <p:nvSpPr>
          <p:cNvPr id="6" name="5 Marcador de número de diapositiva"/>
          <p:cNvSpPr>
            <a:spLocks noGrp="1"/>
          </p:cNvSpPr>
          <p:nvPr>
            <p:ph type="sldNum" sz="quarter" idx="12"/>
          </p:nvPr>
        </p:nvSpPr>
        <p:spPr/>
        <p:txBody>
          <a:bodyPr/>
          <a:lstStyle>
            <a:extLst/>
          </a:lstStyle>
          <a:p>
            <a:fld id="{E9EA87D2-8E6B-402E-9C77-1F4FC4E88EBC}" type="slidenum">
              <a:rPr lang="es-MX" smtClean="0">
                <a:solidFill>
                  <a:prstClr val="black"/>
                </a:solidFill>
              </a:rPr>
              <a:pPr/>
              <a:t>‹Nº›</a:t>
            </a:fld>
            <a:endParaRPr lang="es-MX">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92F2BE9-E401-4024-96D1-24DE25DDDF47}" type="datetimeFigureOut">
              <a:rPr lang="es-MX" smtClean="0">
                <a:solidFill>
                  <a:prstClr val="black"/>
                </a:solidFill>
              </a:rPr>
              <a:pPr/>
              <a:t>28/11/2019</a:t>
            </a:fld>
            <a:endParaRPr lang="es-MX">
              <a:solidFill>
                <a:prstClr val="black"/>
              </a:solidFill>
            </a:endParaRPr>
          </a:p>
        </p:txBody>
      </p:sp>
      <p:sp>
        <p:nvSpPr>
          <p:cNvPr id="5" name="4 Marcador de pie de página"/>
          <p:cNvSpPr>
            <a:spLocks noGrp="1"/>
          </p:cNvSpPr>
          <p:nvPr>
            <p:ph type="ftr" sz="quarter" idx="11"/>
          </p:nvPr>
        </p:nvSpPr>
        <p:spPr/>
        <p:txBody>
          <a:bodyPr/>
          <a:lstStyle>
            <a:extLst/>
          </a:lstStyle>
          <a:p>
            <a:endParaRPr lang="es-MX">
              <a:solidFill>
                <a:prstClr val="black"/>
              </a:solidFill>
            </a:endParaRPr>
          </a:p>
        </p:txBody>
      </p:sp>
      <p:sp>
        <p:nvSpPr>
          <p:cNvPr id="6" name="5 Marcador de número de diapositiva"/>
          <p:cNvSpPr>
            <a:spLocks noGrp="1"/>
          </p:cNvSpPr>
          <p:nvPr>
            <p:ph type="sldNum" sz="quarter" idx="12"/>
          </p:nvPr>
        </p:nvSpPr>
        <p:spPr/>
        <p:txBody>
          <a:bodyPr/>
          <a:lstStyle>
            <a:extLst/>
          </a:lstStyle>
          <a:p>
            <a:fld id="{E9EA87D2-8E6B-402E-9C77-1F4FC4E88EBC}" type="slidenum">
              <a:rPr lang="es-MX" smtClean="0">
                <a:solidFill>
                  <a:prstClr val="black"/>
                </a:solidFill>
              </a:rPr>
              <a:pPr/>
              <a:t>‹Nº›</a:t>
            </a:fld>
            <a:endParaRPr lang="es-MX">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F92F2BE9-E401-4024-96D1-24DE25DDDF47}" type="datetimeFigureOut">
              <a:rPr lang="es-MX" smtClean="0">
                <a:solidFill>
                  <a:prstClr val="white"/>
                </a:solidFill>
              </a:rPr>
              <a:pPr/>
              <a:t>28/11/2019</a:t>
            </a:fld>
            <a:endParaRPr lang="es-MX">
              <a:solidFill>
                <a:prstClr val="white"/>
              </a:solidFill>
            </a:endParaRPr>
          </a:p>
        </p:txBody>
      </p:sp>
      <p:sp>
        <p:nvSpPr>
          <p:cNvPr id="5" name="4 Marcador de pie de página"/>
          <p:cNvSpPr>
            <a:spLocks noGrp="1"/>
          </p:cNvSpPr>
          <p:nvPr>
            <p:ph type="ftr" sz="quarter" idx="11"/>
          </p:nvPr>
        </p:nvSpPr>
        <p:spPr/>
        <p:txBody>
          <a:bodyPr/>
          <a:lstStyle>
            <a:extLst/>
          </a:lstStyle>
          <a:p>
            <a:endParaRPr lang="es-MX">
              <a:solidFill>
                <a:prstClr val="white"/>
              </a:solidFill>
            </a:endParaRPr>
          </a:p>
        </p:txBody>
      </p:sp>
      <p:sp>
        <p:nvSpPr>
          <p:cNvPr id="6" name="5 Marcador de número de diapositiva"/>
          <p:cNvSpPr>
            <a:spLocks noGrp="1"/>
          </p:cNvSpPr>
          <p:nvPr>
            <p:ph type="sldNum" sz="quarter" idx="12"/>
          </p:nvPr>
        </p:nvSpPr>
        <p:spPr/>
        <p:txBody>
          <a:bodyPr/>
          <a:lstStyle>
            <a:extLst/>
          </a:lstStyle>
          <a:p>
            <a:fld id="{E9EA87D2-8E6B-402E-9C77-1F4FC4E88EBC}" type="slidenum">
              <a:rPr lang="es-MX" smtClean="0">
                <a:solidFill>
                  <a:prstClr val="white"/>
                </a:solidFill>
              </a:rPr>
              <a:pPr/>
              <a:t>‹Nº›</a:t>
            </a:fld>
            <a:endParaRPr lang="es-MX">
              <a:solidFill>
                <a:prstClr val="white"/>
              </a:solidFill>
            </a:endParaRPr>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92F2BE9-E401-4024-96D1-24DE25DDDF47}" type="datetimeFigureOut">
              <a:rPr lang="es-MX" smtClean="0">
                <a:solidFill>
                  <a:prstClr val="white"/>
                </a:solidFill>
              </a:rPr>
              <a:pPr/>
              <a:t>28/11/2019</a:t>
            </a:fld>
            <a:endParaRPr lang="es-MX">
              <a:solidFill>
                <a:prstClr val="white"/>
              </a:solidFill>
            </a:endParaRPr>
          </a:p>
        </p:txBody>
      </p:sp>
      <p:sp>
        <p:nvSpPr>
          <p:cNvPr id="6" name="5 Marcador de pie de página"/>
          <p:cNvSpPr>
            <a:spLocks noGrp="1"/>
          </p:cNvSpPr>
          <p:nvPr>
            <p:ph type="ftr" sz="quarter" idx="11"/>
          </p:nvPr>
        </p:nvSpPr>
        <p:spPr/>
        <p:txBody>
          <a:bodyPr/>
          <a:lstStyle>
            <a:extLst/>
          </a:lstStyle>
          <a:p>
            <a:endParaRPr lang="es-MX">
              <a:solidFill>
                <a:prstClr val="white"/>
              </a:solidFill>
            </a:endParaRPr>
          </a:p>
        </p:txBody>
      </p:sp>
      <p:sp>
        <p:nvSpPr>
          <p:cNvPr id="7" name="6 Marcador de número de diapositiva"/>
          <p:cNvSpPr>
            <a:spLocks noGrp="1"/>
          </p:cNvSpPr>
          <p:nvPr>
            <p:ph type="sldNum" sz="quarter" idx="12"/>
          </p:nvPr>
        </p:nvSpPr>
        <p:spPr/>
        <p:txBody>
          <a:bodyPr/>
          <a:lstStyle>
            <a:extLst/>
          </a:lstStyle>
          <a:p>
            <a:fld id="{E9EA87D2-8E6B-402E-9C77-1F4FC4E88EBC}" type="slidenum">
              <a:rPr lang="es-MX" smtClean="0">
                <a:solidFill>
                  <a:prstClr val="white"/>
                </a:solidFill>
              </a:rPr>
              <a:pPr/>
              <a:t>‹Nº›</a:t>
            </a:fld>
            <a:endParaRPr lang="es-MX">
              <a:solidFill>
                <a:prstClr val="white"/>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92F2BE9-E401-4024-96D1-24DE25DDDF47}" type="datetimeFigureOut">
              <a:rPr lang="es-MX" smtClean="0">
                <a:solidFill>
                  <a:prstClr val="black"/>
                </a:solidFill>
              </a:rPr>
              <a:pPr/>
              <a:t>28/11/2019</a:t>
            </a:fld>
            <a:endParaRPr lang="es-MX">
              <a:solidFill>
                <a:prstClr val="black"/>
              </a:solidFill>
            </a:endParaRPr>
          </a:p>
        </p:txBody>
      </p:sp>
      <p:sp>
        <p:nvSpPr>
          <p:cNvPr id="8" name="7 Marcador de pie de página"/>
          <p:cNvSpPr>
            <a:spLocks noGrp="1"/>
          </p:cNvSpPr>
          <p:nvPr>
            <p:ph type="ftr" sz="quarter" idx="11"/>
          </p:nvPr>
        </p:nvSpPr>
        <p:spPr/>
        <p:txBody>
          <a:bodyPr/>
          <a:lstStyle>
            <a:extLst/>
          </a:lstStyle>
          <a:p>
            <a:endParaRPr lang="es-MX">
              <a:solidFill>
                <a:prstClr val="black"/>
              </a:solidFill>
            </a:endParaRPr>
          </a:p>
        </p:txBody>
      </p:sp>
      <p:sp>
        <p:nvSpPr>
          <p:cNvPr id="9" name="8 Marcador de número de diapositiva"/>
          <p:cNvSpPr>
            <a:spLocks noGrp="1"/>
          </p:cNvSpPr>
          <p:nvPr>
            <p:ph type="sldNum" sz="quarter" idx="12"/>
          </p:nvPr>
        </p:nvSpPr>
        <p:spPr/>
        <p:txBody>
          <a:bodyPr/>
          <a:lstStyle>
            <a:extLst/>
          </a:lstStyle>
          <a:p>
            <a:fld id="{E9EA87D2-8E6B-402E-9C77-1F4FC4E88EBC}" type="slidenum">
              <a:rPr lang="es-MX" smtClean="0">
                <a:solidFill>
                  <a:prstClr val="black"/>
                </a:solidFill>
              </a:rPr>
              <a:pPr/>
              <a:t>‹Nº›</a:t>
            </a:fld>
            <a:endParaRPr lang="es-MX">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F92F2BE9-E401-4024-96D1-24DE25DDDF47}" type="datetimeFigureOut">
              <a:rPr lang="es-MX" smtClean="0">
                <a:solidFill>
                  <a:prstClr val="white"/>
                </a:solidFill>
              </a:rPr>
              <a:pPr/>
              <a:t>28/11/2019</a:t>
            </a:fld>
            <a:endParaRPr lang="es-MX">
              <a:solidFill>
                <a:prstClr val="white"/>
              </a:solidFill>
            </a:endParaRPr>
          </a:p>
        </p:txBody>
      </p:sp>
      <p:sp>
        <p:nvSpPr>
          <p:cNvPr id="4" name="3 Marcador de pie de página"/>
          <p:cNvSpPr>
            <a:spLocks noGrp="1"/>
          </p:cNvSpPr>
          <p:nvPr>
            <p:ph type="ftr" sz="quarter" idx="11"/>
          </p:nvPr>
        </p:nvSpPr>
        <p:spPr/>
        <p:txBody>
          <a:bodyPr/>
          <a:lstStyle>
            <a:extLst/>
          </a:lstStyle>
          <a:p>
            <a:endParaRPr lang="es-MX">
              <a:solidFill>
                <a:prstClr val="white"/>
              </a:solidFill>
            </a:endParaRPr>
          </a:p>
        </p:txBody>
      </p:sp>
      <p:sp>
        <p:nvSpPr>
          <p:cNvPr id="5" name="4 Marcador de número de diapositiva"/>
          <p:cNvSpPr>
            <a:spLocks noGrp="1"/>
          </p:cNvSpPr>
          <p:nvPr>
            <p:ph type="sldNum" sz="quarter" idx="12"/>
          </p:nvPr>
        </p:nvSpPr>
        <p:spPr/>
        <p:txBody>
          <a:bodyPr/>
          <a:lstStyle>
            <a:extLst/>
          </a:lstStyle>
          <a:p>
            <a:fld id="{E9EA87D2-8E6B-402E-9C77-1F4FC4E88EBC}" type="slidenum">
              <a:rPr lang="es-MX" smtClean="0">
                <a:solidFill>
                  <a:prstClr val="white"/>
                </a:solidFill>
              </a:rPr>
              <a:pPr/>
              <a:t>‹Nº›</a:t>
            </a:fld>
            <a:endParaRPr lang="es-MX">
              <a:solidFill>
                <a:prstClr val="white"/>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F92F2BE9-E401-4024-96D1-24DE25DDDF47}" type="datetimeFigureOut">
              <a:rPr lang="es-MX" smtClean="0">
                <a:solidFill>
                  <a:prstClr val="black"/>
                </a:solidFill>
              </a:rPr>
              <a:pPr/>
              <a:t>28/11/2019</a:t>
            </a:fld>
            <a:endParaRPr lang="es-MX">
              <a:solidFill>
                <a:prstClr val="black"/>
              </a:solidFill>
            </a:endParaRPr>
          </a:p>
        </p:txBody>
      </p:sp>
      <p:sp>
        <p:nvSpPr>
          <p:cNvPr id="3" name="2 Marcador de pie de página"/>
          <p:cNvSpPr>
            <a:spLocks noGrp="1"/>
          </p:cNvSpPr>
          <p:nvPr>
            <p:ph type="ftr" sz="quarter" idx="11"/>
          </p:nvPr>
        </p:nvSpPr>
        <p:spPr/>
        <p:txBody>
          <a:bodyPr/>
          <a:lstStyle>
            <a:extLst/>
          </a:lstStyle>
          <a:p>
            <a:endParaRPr lang="es-MX">
              <a:solidFill>
                <a:prstClr val="black"/>
              </a:solidFill>
            </a:endParaRPr>
          </a:p>
        </p:txBody>
      </p:sp>
      <p:sp>
        <p:nvSpPr>
          <p:cNvPr id="4" name="3 Marcador de número de diapositiva"/>
          <p:cNvSpPr>
            <a:spLocks noGrp="1"/>
          </p:cNvSpPr>
          <p:nvPr>
            <p:ph type="sldNum" sz="quarter" idx="12"/>
          </p:nvPr>
        </p:nvSpPr>
        <p:spPr/>
        <p:txBody>
          <a:bodyPr/>
          <a:lstStyle>
            <a:extLst/>
          </a:lstStyle>
          <a:p>
            <a:fld id="{E9EA87D2-8E6B-402E-9C77-1F4FC4E88EBC}" type="slidenum">
              <a:rPr lang="es-MX" smtClean="0">
                <a:solidFill>
                  <a:prstClr val="black"/>
                </a:solidFill>
              </a:rPr>
              <a:pPr/>
              <a:t>‹Nº›</a:t>
            </a:fld>
            <a:endParaRPr lang="es-MX">
              <a:solidFill>
                <a:prstClr val="black"/>
              </a:solidFill>
            </a:endParaRPr>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92F2BE9-E401-4024-96D1-24DE25DDDF47}" type="datetimeFigureOut">
              <a:rPr lang="es-MX" smtClean="0">
                <a:solidFill>
                  <a:prstClr val="black"/>
                </a:solidFill>
              </a:rPr>
              <a:pPr/>
              <a:t>28/11/2019</a:t>
            </a:fld>
            <a:endParaRPr lang="es-MX">
              <a:solidFill>
                <a:prstClr val="black"/>
              </a:solidFill>
            </a:endParaRPr>
          </a:p>
        </p:txBody>
      </p:sp>
      <p:sp>
        <p:nvSpPr>
          <p:cNvPr id="6" name="5 Marcador de pie de página"/>
          <p:cNvSpPr>
            <a:spLocks noGrp="1"/>
          </p:cNvSpPr>
          <p:nvPr>
            <p:ph type="ftr" sz="quarter" idx="11"/>
          </p:nvPr>
        </p:nvSpPr>
        <p:spPr/>
        <p:txBody>
          <a:bodyPr/>
          <a:lstStyle>
            <a:extLst/>
          </a:lstStyle>
          <a:p>
            <a:endParaRPr lang="es-MX">
              <a:solidFill>
                <a:prstClr val="black"/>
              </a:solidFill>
            </a:endParaRPr>
          </a:p>
        </p:txBody>
      </p:sp>
      <p:sp>
        <p:nvSpPr>
          <p:cNvPr id="7" name="6 Marcador de número de diapositiva"/>
          <p:cNvSpPr>
            <a:spLocks noGrp="1"/>
          </p:cNvSpPr>
          <p:nvPr>
            <p:ph type="sldNum" sz="quarter" idx="12"/>
          </p:nvPr>
        </p:nvSpPr>
        <p:spPr/>
        <p:txBody>
          <a:bodyPr/>
          <a:lstStyle>
            <a:extLst/>
          </a:lstStyle>
          <a:p>
            <a:fld id="{E9EA87D2-8E6B-402E-9C77-1F4FC4E88EBC}" type="slidenum">
              <a:rPr lang="es-MX" smtClean="0">
                <a:solidFill>
                  <a:prstClr val="black"/>
                </a:solidFill>
              </a:rPr>
              <a:pPr/>
              <a:t>‹Nº›</a:t>
            </a:fld>
            <a:endParaRPr lang="es-MX">
              <a:solidFill>
                <a:prstClr val="black"/>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F92F2BE9-E401-4024-96D1-24DE25DDDF47}" type="datetimeFigureOut">
              <a:rPr lang="es-MX" smtClean="0">
                <a:solidFill>
                  <a:prstClr val="white"/>
                </a:solidFill>
              </a:rPr>
              <a:pPr/>
              <a:t>28/11/2019</a:t>
            </a:fld>
            <a:endParaRPr lang="es-MX">
              <a:solidFill>
                <a:prstClr val="white"/>
              </a:solidFill>
            </a:endParaRPr>
          </a:p>
        </p:txBody>
      </p:sp>
      <p:sp>
        <p:nvSpPr>
          <p:cNvPr id="6" name="5 Marcador de pie de página"/>
          <p:cNvSpPr>
            <a:spLocks noGrp="1"/>
          </p:cNvSpPr>
          <p:nvPr>
            <p:ph type="ftr" sz="quarter" idx="11"/>
          </p:nvPr>
        </p:nvSpPr>
        <p:spPr/>
        <p:txBody>
          <a:bodyPr/>
          <a:lstStyle>
            <a:extLst/>
          </a:lstStyle>
          <a:p>
            <a:endParaRPr lang="es-MX">
              <a:solidFill>
                <a:prstClr val="white"/>
              </a:solidFill>
            </a:endParaRPr>
          </a:p>
        </p:txBody>
      </p:sp>
      <p:sp>
        <p:nvSpPr>
          <p:cNvPr id="7" name="6 Marcador de número de diapositiva"/>
          <p:cNvSpPr>
            <a:spLocks noGrp="1"/>
          </p:cNvSpPr>
          <p:nvPr>
            <p:ph type="sldNum" sz="quarter" idx="12"/>
          </p:nvPr>
        </p:nvSpPr>
        <p:spPr/>
        <p:txBody>
          <a:bodyPr/>
          <a:lstStyle>
            <a:extLst/>
          </a:lstStyle>
          <a:p>
            <a:fld id="{E9EA87D2-8E6B-402E-9C77-1F4FC4E88EBC}" type="slidenum">
              <a:rPr lang="es-MX" smtClean="0">
                <a:solidFill>
                  <a:prstClr val="white"/>
                </a:solidFill>
              </a:rPr>
              <a:pPr/>
              <a:t>‹Nº›</a:t>
            </a:fld>
            <a:endParaRPr lang="es-MX">
              <a:solidFill>
                <a:prstClr val="white"/>
              </a:solidFill>
            </a:endParaRPr>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92F2BE9-E401-4024-96D1-24DE25DDDF47}" type="datetimeFigureOut">
              <a:rPr lang="es-MX" smtClean="0">
                <a:solidFill>
                  <a:prstClr val="black"/>
                </a:solidFill>
              </a:rPr>
              <a:pPr/>
              <a:t>28/11/2019</a:t>
            </a:fld>
            <a:endParaRPr lang="es-MX">
              <a:solidFill>
                <a:prstClr val="black"/>
              </a:solidFill>
            </a:endParaRPr>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MX">
              <a:solidFill>
                <a:prstClr val="black"/>
              </a:solidFill>
            </a:endParaRPr>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9EA87D2-8E6B-402E-9C77-1F4FC4E88EBC}" type="slidenum">
              <a:rPr lang="es-MX" smtClean="0">
                <a:solidFill>
                  <a:prstClr val="black"/>
                </a:solidFill>
              </a:rPr>
              <a:pPr/>
              <a:t>‹Nº›</a:t>
            </a:fld>
            <a:endParaRPr lang="es-MX">
              <a:solidFill>
                <a:prstClr val="black"/>
              </a:solidFill>
            </a:endParaRPr>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403648" y="1988840"/>
            <a:ext cx="6400800" cy="3096344"/>
          </a:xfrm>
        </p:spPr>
        <p:txBody>
          <a:bodyPr>
            <a:normAutofit/>
          </a:bodyPr>
          <a:lstStyle/>
          <a:p>
            <a:pPr algn="l"/>
            <a:endParaRPr lang="es-MX" sz="4000" b="1" dirty="0" smtClean="0">
              <a:solidFill>
                <a:schemeClr val="tx1"/>
              </a:solidFill>
            </a:endParaRPr>
          </a:p>
          <a:p>
            <a:pPr algn="l"/>
            <a:r>
              <a:rPr lang="es-MX" sz="4000" b="1" dirty="0" smtClean="0">
                <a:solidFill>
                  <a:schemeClr val="tx1"/>
                </a:solidFill>
              </a:rPr>
              <a:t>  MANUAL DE PROCESOS</a:t>
            </a:r>
            <a:endParaRPr lang="es-MX" sz="4000" dirty="0" smtClean="0">
              <a:solidFill>
                <a:schemeClr val="tx1"/>
              </a:solidFill>
            </a:endParaRPr>
          </a:p>
          <a:p>
            <a:pPr algn="l"/>
            <a:endParaRPr lang="es-MX" sz="2000" dirty="0">
              <a:solidFill>
                <a:schemeClr val="tx1"/>
              </a:solidFill>
            </a:endParaRPr>
          </a:p>
        </p:txBody>
      </p:sp>
      <p:sp>
        <p:nvSpPr>
          <p:cNvPr id="4" name="AutoShape 2" descr="Resultado de imagen para logo de la administracion 2015-2018 san francisco del rin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Resultado de imagen para logo de la administracion 2015-2018 san francisco del rin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7" name="AutoShape 6" descr="Resultado de imagen para logo de la administracion 2015-2018 san francisco del rinc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1032" name="Picture 8"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239" y="129120"/>
            <a:ext cx="2904257" cy="929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2119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260648"/>
            <a:ext cx="8784976" cy="755374"/>
          </a:xfrm>
        </p:spPr>
        <p:txBody>
          <a:bodyPr>
            <a:normAutofit/>
          </a:bodyPr>
          <a:lstStyle/>
          <a:p>
            <a:pPr algn="just"/>
            <a:r>
              <a:rPr lang="es-MX" sz="1800" dirty="0">
                <a:solidFill>
                  <a:schemeClr val="tx1"/>
                </a:solidFill>
                <a:effectLst/>
              </a:rPr>
              <a:t>Nombre de Proceso: </a:t>
            </a:r>
            <a:r>
              <a:rPr lang="es-MX" sz="1800" dirty="0" smtClean="0">
                <a:solidFill>
                  <a:schemeClr val="tx1"/>
                </a:solidFill>
                <a:effectLst/>
              </a:rPr>
              <a:t>Solicitud de Apoyo</a:t>
            </a:r>
            <a:endParaRPr lang="es-MX" sz="1800" dirty="0"/>
          </a:p>
        </p:txBody>
      </p:sp>
      <p:sp>
        <p:nvSpPr>
          <p:cNvPr id="3" name="2 Subtítulo"/>
          <p:cNvSpPr>
            <a:spLocks noGrp="1"/>
          </p:cNvSpPr>
          <p:nvPr>
            <p:ph type="subTitle" idx="1"/>
          </p:nvPr>
        </p:nvSpPr>
        <p:spPr>
          <a:xfrm>
            <a:off x="179512" y="980728"/>
            <a:ext cx="8784976" cy="3960440"/>
          </a:xfrm>
        </p:spPr>
        <p:txBody>
          <a:bodyPr>
            <a:normAutofit/>
          </a:bodyPr>
          <a:lstStyle/>
          <a:p>
            <a:pPr algn="l"/>
            <a:endParaRPr lang="es-MX" sz="1800" dirty="0" smtClean="0"/>
          </a:p>
          <a:p>
            <a:pPr algn="just"/>
            <a:r>
              <a:rPr lang="es-MX" sz="1800" b="1" dirty="0">
                <a:solidFill>
                  <a:schemeClr val="tx1"/>
                </a:solidFill>
              </a:rPr>
              <a:t>Propósito</a:t>
            </a:r>
            <a:r>
              <a:rPr lang="es-MX" sz="1800" dirty="0">
                <a:solidFill>
                  <a:schemeClr val="tx1"/>
                </a:solidFill>
              </a:rPr>
              <a:t>: </a:t>
            </a:r>
            <a:r>
              <a:rPr lang="es-MX" sz="1800" dirty="0" smtClean="0">
                <a:solidFill>
                  <a:schemeClr val="tx1"/>
                </a:solidFill>
              </a:rPr>
              <a:t>Apoyar a la ciudadanía a realizar una solicitud de apoyo por escrito cuando se presenta sin ella ya que es un requisito para poder dar tramite a la misma.</a:t>
            </a:r>
            <a:endParaRPr lang="es-MX" sz="1800" dirty="0">
              <a:solidFill>
                <a:schemeClr val="tx1"/>
              </a:solidFill>
            </a:endParaRPr>
          </a:p>
          <a:p>
            <a:pPr algn="just"/>
            <a:r>
              <a:rPr lang="es-MX" sz="1800" b="1" dirty="0">
                <a:solidFill>
                  <a:schemeClr val="tx1"/>
                </a:solidFill>
              </a:rPr>
              <a:t>Alcance</a:t>
            </a:r>
            <a:r>
              <a:rPr lang="es-MX" sz="1800" b="1" dirty="0" smtClean="0">
                <a:solidFill>
                  <a:schemeClr val="tx1"/>
                </a:solidFill>
              </a:rPr>
              <a:t>: </a:t>
            </a:r>
            <a:r>
              <a:rPr lang="es-MX" sz="1800" dirty="0" smtClean="0">
                <a:solidFill>
                  <a:schemeClr val="tx1"/>
                </a:solidFill>
              </a:rPr>
              <a:t>Obtener documento para poder iniciar con el tramite de un apoyo requerido.</a:t>
            </a:r>
            <a:endParaRPr lang="es-MX" sz="1800" dirty="0">
              <a:solidFill>
                <a:schemeClr val="tx1"/>
              </a:solidFill>
            </a:endParaRPr>
          </a:p>
          <a:p>
            <a:pPr algn="just"/>
            <a:r>
              <a:rPr lang="es-MX" sz="1800" b="1" dirty="0">
                <a:solidFill>
                  <a:schemeClr val="tx1"/>
                </a:solidFill>
              </a:rPr>
              <a:t>Centro de Atención Responsable: </a:t>
            </a:r>
            <a:r>
              <a:rPr lang="es-MX" sz="1800" dirty="0" smtClean="0">
                <a:solidFill>
                  <a:schemeClr val="tx1"/>
                </a:solidFill>
              </a:rPr>
              <a:t>Despacho </a:t>
            </a:r>
            <a:r>
              <a:rPr lang="es-MX" sz="1800" dirty="0">
                <a:solidFill>
                  <a:schemeClr val="tx1"/>
                </a:solidFill>
              </a:rPr>
              <a:t>de Presidencia/Secretaria </a:t>
            </a:r>
            <a:r>
              <a:rPr lang="es-MX" sz="1800" dirty="0" smtClean="0">
                <a:solidFill>
                  <a:schemeClr val="tx1"/>
                </a:solidFill>
              </a:rPr>
              <a:t>Particular.</a:t>
            </a:r>
            <a:endParaRPr lang="es-MX" sz="1800" dirty="0">
              <a:solidFill>
                <a:schemeClr val="tx1"/>
              </a:solidFill>
            </a:endParaRPr>
          </a:p>
          <a:p>
            <a:pPr algn="just"/>
            <a:r>
              <a:rPr lang="es-MX" sz="1800" b="1" dirty="0">
                <a:solidFill>
                  <a:schemeClr val="tx1"/>
                </a:solidFill>
              </a:rPr>
              <a:t>Numero de Proceso</a:t>
            </a:r>
            <a:r>
              <a:rPr lang="es-MX" sz="1800" dirty="0">
                <a:solidFill>
                  <a:schemeClr val="tx1"/>
                </a:solidFill>
              </a:rPr>
              <a:t>:  </a:t>
            </a:r>
            <a:r>
              <a:rPr lang="es-MX" sz="1800" dirty="0" smtClean="0">
                <a:solidFill>
                  <a:schemeClr val="tx1"/>
                </a:solidFill>
              </a:rPr>
              <a:t>003 </a:t>
            </a:r>
            <a:endParaRPr lang="es-MX" sz="1800" dirty="0">
              <a:solidFill>
                <a:schemeClr val="tx1"/>
              </a:solidFill>
            </a:endParaRPr>
          </a:p>
          <a:p>
            <a:pPr algn="just"/>
            <a:r>
              <a:rPr lang="es-MX" sz="1800" b="1" dirty="0">
                <a:solidFill>
                  <a:schemeClr val="tx1"/>
                </a:solidFill>
              </a:rPr>
              <a:t>Subcriterio en el Modelo MAS al Ciudadano en el que impacta: </a:t>
            </a:r>
            <a:r>
              <a:rPr lang="es-MX" sz="1800" dirty="0">
                <a:solidFill>
                  <a:schemeClr val="tx1"/>
                </a:solidFill>
              </a:rPr>
              <a:t> 2, Tramites y </a:t>
            </a:r>
            <a:r>
              <a:rPr lang="es-MX" sz="1800" dirty="0" smtClean="0">
                <a:solidFill>
                  <a:schemeClr val="tx1"/>
                </a:solidFill>
              </a:rPr>
              <a:t>Servicios.</a:t>
            </a:r>
            <a:endParaRPr lang="es-MX" sz="1800" dirty="0">
              <a:solidFill>
                <a:schemeClr val="tx1"/>
              </a:solidFill>
            </a:endParaRPr>
          </a:p>
          <a:p>
            <a:pPr algn="l"/>
            <a:endParaRPr lang="es-MX" sz="1800" dirty="0"/>
          </a:p>
        </p:txBody>
      </p:sp>
    </p:spTree>
    <p:extLst>
      <p:ext uri="{BB962C8B-B14F-4D97-AF65-F5344CB8AC3E}">
        <p14:creationId xmlns:p14="http://schemas.microsoft.com/office/powerpoint/2010/main" val="193815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16632"/>
            <a:ext cx="7772400" cy="648072"/>
          </a:xfrm>
        </p:spPr>
        <p:txBody>
          <a:bodyPr>
            <a:normAutofit/>
          </a:bodyPr>
          <a:lstStyle/>
          <a:p>
            <a:pPr algn="ctr"/>
            <a:r>
              <a:rPr lang="es-MX" sz="1800" dirty="0" smtClean="0"/>
              <a:t>NORMATIVIDAD</a:t>
            </a:r>
            <a:endParaRPr lang="es-MX" sz="1800" dirty="0"/>
          </a:p>
        </p:txBody>
      </p:sp>
      <p:sp>
        <p:nvSpPr>
          <p:cNvPr id="3" name="2 Subtítulo"/>
          <p:cNvSpPr>
            <a:spLocks noGrp="1"/>
          </p:cNvSpPr>
          <p:nvPr>
            <p:ph type="subTitle" idx="1"/>
          </p:nvPr>
        </p:nvSpPr>
        <p:spPr>
          <a:xfrm>
            <a:off x="539552" y="908720"/>
            <a:ext cx="8064896" cy="4104456"/>
          </a:xfrm>
        </p:spPr>
        <p:txBody>
          <a:bodyPr>
            <a:normAutofit/>
          </a:bodyPr>
          <a:lstStyle/>
          <a:p>
            <a:pPr algn="just"/>
            <a:endParaRPr lang="es-MX" sz="1800" dirty="0" smtClean="0">
              <a:solidFill>
                <a:schemeClr val="tx1"/>
              </a:solidFill>
            </a:endParaRPr>
          </a:p>
          <a:p>
            <a:pPr algn="just"/>
            <a:r>
              <a:rPr lang="es-MX" sz="1800" dirty="0" smtClean="0">
                <a:solidFill>
                  <a:schemeClr val="tx1"/>
                </a:solidFill>
              </a:rPr>
              <a:t>La </a:t>
            </a:r>
            <a:r>
              <a:rPr lang="es-MX" sz="1800" dirty="0">
                <a:solidFill>
                  <a:schemeClr val="tx1"/>
                </a:solidFill>
              </a:rPr>
              <a:t>normatividad esta basada en </a:t>
            </a:r>
            <a:r>
              <a:rPr lang="es-MX" sz="1800" dirty="0" smtClean="0">
                <a:solidFill>
                  <a:schemeClr val="tx1"/>
                </a:solidFill>
              </a:rPr>
              <a:t>las reglas que nos solicita el Órgano de Fiscalización del Estado de Guanajuato, el </a:t>
            </a:r>
            <a:r>
              <a:rPr lang="es-MX" sz="1800" dirty="0">
                <a:solidFill>
                  <a:schemeClr val="tx1"/>
                </a:solidFill>
              </a:rPr>
              <a:t>tiempo de salida es de inmediato.</a:t>
            </a:r>
          </a:p>
          <a:p>
            <a:pPr algn="just"/>
            <a:r>
              <a:rPr lang="es-MX" sz="1800" b="1" dirty="0">
                <a:solidFill>
                  <a:schemeClr val="tx1"/>
                </a:solidFill>
              </a:rPr>
              <a:t>                                                 </a:t>
            </a:r>
          </a:p>
          <a:p>
            <a:pPr algn="just"/>
            <a:r>
              <a:rPr lang="es-MX" sz="1800" b="1" dirty="0">
                <a:solidFill>
                  <a:schemeClr val="tx1"/>
                </a:solidFill>
              </a:rPr>
              <a:t>                                                </a:t>
            </a:r>
            <a:endParaRPr lang="es-MX" sz="1800" b="1" dirty="0" smtClean="0">
              <a:solidFill>
                <a:schemeClr val="tx1"/>
              </a:solidFill>
            </a:endParaRPr>
          </a:p>
          <a:p>
            <a:pPr algn="just"/>
            <a:r>
              <a:rPr lang="es-MX" sz="1800" b="1" dirty="0">
                <a:solidFill>
                  <a:schemeClr val="tx1"/>
                </a:solidFill>
              </a:rPr>
              <a:t> </a:t>
            </a:r>
            <a:r>
              <a:rPr lang="es-MX" sz="1800" b="1" dirty="0" smtClean="0">
                <a:solidFill>
                  <a:schemeClr val="tx1"/>
                </a:solidFill>
              </a:rPr>
              <a:t>                                                ETAPAS</a:t>
            </a:r>
            <a:endParaRPr lang="es-MX" sz="1800" dirty="0">
              <a:solidFill>
                <a:schemeClr val="tx1"/>
              </a:solidFill>
            </a:endParaRPr>
          </a:p>
          <a:p>
            <a:pPr algn="just"/>
            <a:r>
              <a:rPr lang="es-MX" sz="1800" dirty="0" smtClean="0">
                <a:solidFill>
                  <a:schemeClr val="tx1"/>
                </a:solidFill>
              </a:rPr>
              <a:t>Elaboración de formato para realizar el </a:t>
            </a:r>
            <a:r>
              <a:rPr lang="es-MX" sz="1800" dirty="0">
                <a:solidFill>
                  <a:schemeClr val="tx1"/>
                </a:solidFill>
              </a:rPr>
              <a:t>tramite, el responsable involucrado es </a:t>
            </a:r>
            <a:r>
              <a:rPr lang="es-MX" sz="1800" dirty="0" smtClean="0">
                <a:solidFill>
                  <a:schemeClr val="tx1"/>
                </a:solidFill>
              </a:rPr>
              <a:t>el Equipo de Mejora del Centro de Atención del Despacho de Presidencia/Secretaria Particular. </a:t>
            </a:r>
            <a:endParaRPr lang="es-MX" sz="1800" dirty="0">
              <a:solidFill>
                <a:schemeClr val="tx1"/>
              </a:solidFill>
            </a:endParaRPr>
          </a:p>
          <a:p>
            <a:pPr algn="l"/>
            <a:endParaRPr lang="es-MX" sz="1800" dirty="0"/>
          </a:p>
        </p:txBody>
      </p:sp>
    </p:spTree>
    <p:extLst>
      <p:ext uri="{BB962C8B-B14F-4D97-AF65-F5344CB8AC3E}">
        <p14:creationId xmlns:p14="http://schemas.microsoft.com/office/powerpoint/2010/main" val="1785248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16633"/>
            <a:ext cx="7772400" cy="936104"/>
          </a:xfrm>
        </p:spPr>
        <p:txBody>
          <a:bodyPr>
            <a:normAutofit/>
          </a:bodyPr>
          <a:lstStyle/>
          <a:p>
            <a:pPr algn="ctr"/>
            <a:r>
              <a:rPr lang="es-MX" sz="1800" dirty="0"/>
              <a:t>DIFUSION</a:t>
            </a:r>
          </a:p>
        </p:txBody>
      </p:sp>
      <p:sp>
        <p:nvSpPr>
          <p:cNvPr id="3" name="2 Subtítulo"/>
          <p:cNvSpPr>
            <a:spLocks noGrp="1"/>
          </p:cNvSpPr>
          <p:nvPr>
            <p:ph type="subTitle" idx="1"/>
          </p:nvPr>
        </p:nvSpPr>
        <p:spPr>
          <a:xfrm>
            <a:off x="611560" y="1052736"/>
            <a:ext cx="7772400" cy="3960440"/>
          </a:xfrm>
        </p:spPr>
        <p:txBody>
          <a:bodyPr>
            <a:normAutofit fontScale="92500" lnSpcReduction="20000"/>
          </a:bodyPr>
          <a:lstStyle/>
          <a:p>
            <a:pPr algn="just"/>
            <a:r>
              <a:rPr lang="es-MX" sz="1900" dirty="0" smtClean="0">
                <a:solidFill>
                  <a:schemeClr val="tx1"/>
                </a:solidFill>
              </a:rPr>
              <a:t>Es responsabilidad del equipo de mejora al informar a la ciudadanía de los requisitos para realizar su petición de apoyo.</a:t>
            </a:r>
          </a:p>
          <a:p>
            <a:pPr algn="just"/>
            <a:endParaRPr lang="es-MX" sz="1900" dirty="0">
              <a:solidFill>
                <a:schemeClr val="tx1"/>
              </a:solidFill>
            </a:endParaRPr>
          </a:p>
          <a:p>
            <a:pPr algn="just"/>
            <a:r>
              <a:rPr lang="es-MX" sz="1900" dirty="0" smtClean="0"/>
              <a:t>                                              OPERACIÓN</a:t>
            </a:r>
          </a:p>
          <a:p>
            <a:pPr algn="just"/>
            <a:r>
              <a:rPr lang="es-MX" sz="1900" dirty="0" smtClean="0">
                <a:solidFill>
                  <a:schemeClr val="tx1"/>
                </a:solidFill>
              </a:rPr>
              <a:t>El Equipo de Mejora son los responsables </a:t>
            </a:r>
            <a:r>
              <a:rPr lang="es-MX" sz="1900" dirty="0">
                <a:solidFill>
                  <a:schemeClr val="tx1"/>
                </a:solidFill>
              </a:rPr>
              <a:t>de realizar este tramite </a:t>
            </a:r>
            <a:r>
              <a:rPr lang="es-MX" sz="1900" dirty="0" smtClean="0">
                <a:solidFill>
                  <a:schemeClr val="tx1"/>
                </a:solidFill>
              </a:rPr>
              <a:t>mediante </a:t>
            </a:r>
            <a:r>
              <a:rPr lang="es-MX" sz="1900" dirty="0">
                <a:solidFill>
                  <a:schemeClr val="tx1"/>
                </a:solidFill>
              </a:rPr>
              <a:t>la recepción de los documentos solicitados al ciudadano y </a:t>
            </a:r>
            <a:r>
              <a:rPr lang="es-MX" sz="1900" dirty="0" smtClean="0">
                <a:solidFill>
                  <a:schemeClr val="tx1"/>
                </a:solidFill>
              </a:rPr>
              <a:t>elaborar la solicitud.</a:t>
            </a:r>
          </a:p>
          <a:p>
            <a:pPr algn="just"/>
            <a:r>
              <a:rPr lang="es-MX" sz="1900" b="1" dirty="0" smtClean="0">
                <a:solidFill>
                  <a:schemeClr val="tx1"/>
                </a:solidFill>
              </a:rPr>
              <a:t>                                               SEGUIMIENTO</a:t>
            </a:r>
            <a:endParaRPr lang="es-MX" sz="1900" b="1" dirty="0">
              <a:solidFill>
                <a:schemeClr val="tx1"/>
              </a:solidFill>
            </a:endParaRPr>
          </a:p>
          <a:p>
            <a:pPr algn="just"/>
            <a:endParaRPr lang="es-MX" sz="1900" dirty="0">
              <a:solidFill>
                <a:schemeClr val="tx1"/>
              </a:solidFill>
            </a:endParaRPr>
          </a:p>
          <a:p>
            <a:pPr algn="just"/>
            <a:r>
              <a:rPr lang="es-MX" sz="1900" dirty="0" smtClean="0">
                <a:solidFill>
                  <a:schemeClr val="tx1"/>
                </a:solidFill>
              </a:rPr>
              <a:t>Diariamente se revisan las solicitudes de apoyos con el Jefe de Oficina para dar contestación a la ciudadanía a la brevedad posible.</a:t>
            </a:r>
            <a:endParaRPr lang="es-MX" sz="1900" dirty="0">
              <a:solidFill>
                <a:schemeClr val="tx1"/>
              </a:solidFill>
            </a:endParaRPr>
          </a:p>
          <a:p>
            <a:pPr algn="l"/>
            <a:endParaRPr lang="es-MX" sz="1800" dirty="0">
              <a:solidFill>
                <a:schemeClr val="tx1"/>
              </a:solidFill>
            </a:endParaRPr>
          </a:p>
          <a:p>
            <a:pPr algn="l"/>
            <a:endParaRPr lang="es-MX" sz="1800" dirty="0" smtClean="0">
              <a:solidFill>
                <a:schemeClr val="tx1"/>
              </a:solidFill>
            </a:endParaRPr>
          </a:p>
          <a:p>
            <a:pPr algn="l"/>
            <a:endParaRPr lang="es-MX" sz="1800" dirty="0" smtClean="0">
              <a:solidFill>
                <a:schemeClr val="tx1"/>
              </a:solidFill>
            </a:endParaRPr>
          </a:p>
          <a:p>
            <a:pPr algn="l"/>
            <a:r>
              <a:rPr lang="es-MX" sz="1800" dirty="0" smtClean="0">
                <a:solidFill>
                  <a:schemeClr val="tx1"/>
                </a:solidFill>
              </a:rPr>
              <a:t> </a:t>
            </a:r>
            <a:endParaRPr lang="es-MX" sz="1800" dirty="0"/>
          </a:p>
        </p:txBody>
      </p:sp>
    </p:spTree>
    <p:extLst>
      <p:ext uri="{BB962C8B-B14F-4D97-AF65-F5344CB8AC3E}">
        <p14:creationId xmlns:p14="http://schemas.microsoft.com/office/powerpoint/2010/main" val="1867704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6633"/>
            <a:ext cx="7772400" cy="864096"/>
          </a:xfrm>
        </p:spPr>
        <p:txBody>
          <a:bodyPr>
            <a:normAutofit/>
          </a:bodyPr>
          <a:lstStyle/>
          <a:p>
            <a:pPr algn="l"/>
            <a:r>
              <a:rPr lang="es-MX" sz="1800" dirty="0">
                <a:solidFill>
                  <a:schemeClr val="tx1"/>
                </a:solidFill>
              </a:rPr>
              <a:t> </a:t>
            </a:r>
            <a:r>
              <a:rPr lang="es-MX" sz="1800" dirty="0">
                <a:solidFill>
                  <a:schemeClr val="tx1"/>
                </a:solidFill>
                <a:effectLst/>
              </a:rPr>
              <a:t>Nombre de Proceso: </a:t>
            </a:r>
            <a:r>
              <a:rPr lang="es-MX" sz="1800" dirty="0" smtClean="0">
                <a:solidFill>
                  <a:schemeClr val="tx1"/>
                </a:solidFill>
                <a:effectLst/>
              </a:rPr>
              <a:t>Solicitud de Toldos y Tapancos</a:t>
            </a:r>
            <a:endParaRPr lang="es-MX" sz="1800" dirty="0"/>
          </a:p>
        </p:txBody>
      </p:sp>
      <p:sp>
        <p:nvSpPr>
          <p:cNvPr id="3" name="2 Subtítulo"/>
          <p:cNvSpPr>
            <a:spLocks noGrp="1"/>
          </p:cNvSpPr>
          <p:nvPr>
            <p:ph type="subTitle" idx="1"/>
          </p:nvPr>
        </p:nvSpPr>
        <p:spPr>
          <a:xfrm>
            <a:off x="685800" y="980728"/>
            <a:ext cx="7772400" cy="4032448"/>
          </a:xfrm>
        </p:spPr>
        <p:txBody>
          <a:bodyPr>
            <a:normAutofit/>
          </a:bodyPr>
          <a:lstStyle/>
          <a:p>
            <a:pPr algn="l"/>
            <a:endParaRPr lang="es-MX" sz="1800" b="1" dirty="0" smtClean="0">
              <a:solidFill>
                <a:schemeClr val="tx1"/>
              </a:solidFill>
            </a:endParaRPr>
          </a:p>
          <a:p>
            <a:pPr algn="just"/>
            <a:r>
              <a:rPr lang="es-MX" sz="1800" b="1" dirty="0" smtClean="0">
                <a:solidFill>
                  <a:schemeClr val="tx1"/>
                </a:solidFill>
              </a:rPr>
              <a:t>Propósito</a:t>
            </a:r>
            <a:r>
              <a:rPr lang="es-MX" sz="1800" dirty="0">
                <a:solidFill>
                  <a:schemeClr val="tx1"/>
                </a:solidFill>
              </a:rPr>
              <a:t>: </a:t>
            </a:r>
            <a:r>
              <a:rPr lang="es-MX" sz="1800" dirty="0" smtClean="0">
                <a:solidFill>
                  <a:schemeClr val="tx1"/>
                </a:solidFill>
              </a:rPr>
              <a:t>Apoyo </a:t>
            </a:r>
            <a:r>
              <a:rPr lang="es-MX" sz="1800" dirty="0">
                <a:solidFill>
                  <a:schemeClr val="tx1"/>
                </a:solidFill>
              </a:rPr>
              <a:t>a la ciudadanía así como a instituciones para que realicen eventos con el préstamo o renta de toldos y tapancos.</a:t>
            </a:r>
          </a:p>
          <a:p>
            <a:pPr algn="just"/>
            <a:r>
              <a:rPr lang="es-MX" sz="1800" b="1" dirty="0" smtClean="0">
                <a:solidFill>
                  <a:schemeClr val="tx1"/>
                </a:solidFill>
              </a:rPr>
              <a:t>Alcance</a:t>
            </a:r>
            <a:r>
              <a:rPr lang="es-MX" sz="1800" b="1" dirty="0">
                <a:solidFill>
                  <a:schemeClr val="tx1"/>
                </a:solidFill>
              </a:rPr>
              <a:t>: </a:t>
            </a:r>
            <a:r>
              <a:rPr lang="es-MX" sz="1800" dirty="0">
                <a:solidFill>
                  <a:schemeClr val="tx1"/>
                </a:solidFill>
              </a:rPr>
              <a:t>Obtener </a:t>
            </a:r>
            <a:r>
              <a:rPr lang="es-MX" sz="1800" dirty="0" smtClean="0">
                <a:solidFill>
                  <a:schemeClr val="tx1"/>
                </a:solidFill>
              </a:rPr>
              <a:t>toldos y tapancos para realizar eventos culturales y sociales dentro del Municipio.</a:t>
            </a:r>
            <a:endParaRPr lang="es-MX" sz="1800" dirty="0">
              <a:solidFill>
                <a:schemeClr val="tx1"/>
              </a:solidFill>
            </a:endParaRPr>
          </a:p>
          <a:p>
            <a:pPr algn="just"/>
            <a:r>
              <a:rPr lang="es-MX" sz="1800" b="1" dirty="0">
                <a:solidFill>
                  <a:schemeClr val="tx1"/>
                </a:solidFill>
              </a:rPr>
              <a:t>Centro de Atención Responsable: </a:t>
            </a:r>
            <a:r>
              <a:rPr lang="es-MX" sz="1800" dirty="0">
                <a:solidFill>
                  <a:schemeClr val="tx1"/>
                </a:solidFill>
              </a:rPr>
              <a:t>Despacho de Presidencia/Secretaria Particular.</a:t>
            </a:r>
          </a:p>
          <a:p>
            <a:pPr algn="just"/>
            <a:r>
              <a:rPr lang="es-MX" sz="1800" b="1" dirty="0">
                <a:solidFill>
                  <a:schemeClr val="tx1"/>
                </a:solidFill>
              </a:rPr>
              <a:t>Numero de Proceso</a:t>
            </a:r>
            <a:r>
              <a:rPr lang="es-MX" sz="1800" dirty="0">
                <a:solidFill>
                  <a:schemeClr val="tx1"/>
                </a:solidFill>
              </a:rPr>
              <a:t>:  </a:t>
            </a:r>
            <a:r>
              <a:rPr lang="es-MX" sz="1800" dirty="0" smtClean="0">
                <a:solidFill>
                  <a:schemeClr val="tx1"/>
                </a:solidFill>
              </a:rPr>
              <a:t>004 </a:t>
            </a:r>
            <a:endParaRPr lang="es-MX" sz="1800" dirty="0">
              <a:solidFill>
                <a:schemeClr val="tx1"/>
              </a:solidFill>
            </a:endParaRPr>
          </a:p>
          <a:p>
            <a:pPr algn="just"/>
            <a:r>
              <a:rPr lang="es-MX" sz="1800" b="1" dirty="0">
                <a:solidFill>
                  <a:schemeClr val="tx1"/>
                </a:solidFill>
              </a:rPr>
              <a:t>Subcriterio en el Modelo MAS al Ciudadano en el que impacta: </a:t>
            </a:r>
            <a:r>
              <a:rPr lang="es-MX" sz="1800" dirty="0">
                <a:solidFill>
                  <a:schemeClr val="tx1"/>
                </a:solidFill>
              </a:rPr>
              <a:t> 2, Tramites y </a:t>
            </a:r>
            <a:r>
              <a:rPr lang="es-MX" sz="1800" dirty="0" smtClean="0">
                <a:solidFill>
                  <a:schemeClr val="tx1"/>
                </a:solidFill>
              </a:rPr>
              <a:t>Servicios.</a:t>
            </a:r>
            <a:endParaRPr lang="es-MX" sz="1800" dirty="0">
              <a:solidFill>
                <a:schemeClr val="tx1"/>
              </a:solidFill>
            </a:endParaRPr>
          </a:p>
          <a:p>
            <a:pPr algn="l"/>
            <a:endParaRPr lang="es-MX" sz="1800" dirty="0"/>
          </a:p>
        </p:txBody>
      </p:sp>
    </p:spTree>
    <p:extLst>
      <p:ext uri="{BB962C8B-B14F-4D97-AF65-F5344CB8AC3E}">
        <p14:creationId xmlns:p14="http://schemas.microsoft.com/office/powerpoint/2010/main" val="1648980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88641"/>
            <a:ext cx="7772400" cy="792088"/>
          </a:xfrm>
        </p:spPr>
        <p:txBody>
          <a:bodyPr>
            <a:normAutofit/>
          </a:bodyPr>
          <a:lstStyle/>
          <a:p>
            <a:pPr algn="ctr"/>
            <a:r>
              <a:rPr lang="es-MX" sz="1800" dirty="0"/>
              <a:t>NORMATIVIDAD</a:t>
            </a:r>
          </a:p>
        </p:txBody>
      </p:sp>
      <p:sp>
        <p:nvSpPr>
          <p:cNvPr id="3" name="2 Subtítulo"/>
          <p:cNvSpPr>
            <a:spLocks noGrp="1"/>
          </p:cNvSpPr>
          <p:nvPr>
            <p:ph type="subTitle" idx="1"/>
          </p:nvPr>
        </p:nvSpPr>
        <p:spPr>
          <a:xfrm>
            <a:off x="685800" y="908720"/>
            <a:ext cx="7772400" cy="4104456"/>
          </a:xfrm>
        </p:spPr>
        <p:txBody>
          <a:bodyPr>
            <a:normAutofit/>
          </a:bodyPr>
          <a:lstStyle/>
          <a:p>
            <a:pPr algn="just"/>
            <a:r>
              <a:rPr lang="es-MX" sz="1800" dirty="0">
                <a:solidFill>
                  <a:schemeClr val="tx1"/>
                </a:solidFill>
              </a:rPr>
              <a:t>La normatividad esta basada en las reglas </a:t>
            </a:r>
            <a:r>
              <a:rPr lang="es-MX" sz="1800" dirty="0" smtClean="0">
                <a:solidFill>
                  <a:schemeClr val="tx1"/>
                </a:solidFill>
              </a:rPr>
              <a:t>internas del Municipio de San Francisco del Rincón, el tiempo de salida esta sujeto a disponibilidad del mobiliario.</a:t>
            </a:r>
            <a:endParaRPr lang="es-MX" sz="1800" dirty="0">
              <a:solidFill>
                <a:schemeClr val="tx1"/>
              </a:solidFill>
            </a:endParaRPr>
          </a:p>
          <a:p>
            <a:pPr algn="just"/>
            <a:r>
              <a:rPr lang="es-MX" sz="1800" b="1" dirty="0" smtClean="0">
                <a:solidFill>
                  <a:schemeClr val="tx1"/>
                </a:solidFill>
              </a:rPr>
              <a:t>                                                 </a:t>
            </a:r>
            <a:endParaRPr lang="es-MX" sz="1800" b="1" dirty="0">
              <a:solidFill>
                <a:schemeClr val="tx1"/>
              </a:solidFill>
            </a:endParaRPr>
          </a:p>
          <a:p>
            <a:pPr algn="just"/>
            <a:r>
              <a:rPr lang="es-MX" sz="1800" b="1" dirty="0">
                <a:solidFill>
                  <a:schemeClr val="tx1"/>
                </a:solidFill>
              </a:rPr>
              <a:t>                                                ETAPAS</a:t>
            </a:r>
            <a:endParaRPr lang="es-MX" sz="1800" dirty="0">
              <a:solidFill>
                <a:schemeClr val="tx1"/>
              </a:solidFill>
            </a:endParaRPr>
          </a:p>
          <a:p>
            <a:pPr algn="just"/>
            <a:r>
              <a:rPr lang="es-MX" sz="1800" dirty="0">
                <a:solidFill>
                  <a:schemeClr val="tx1"/>
                </a:solidFill>
              </a:rPr>
              <a:t>Elaboración de </a:t>
            </a:r>
            <a:r>
              <a:rPr lang="es-MX" sz="1800" dirty="0" smtClean="0">
                <a:solidFill>
                  <a:schemeClr val="tx1"/>
                </a:solidFill>
              </a:rPr>
              <a:t>solicitud donde se indique fecha y motivo del evento, checar disponibilidad del mobiliario y agendar con la Dirección de Servicios Públicos para su Instalación en caso de que el mobiliario este disponible, el </a:t>
            </a:r>
            <a:r>
              <a:rPr lang="es-MX" sz="1800" dirty="0">
                <a:solidFill>
                  <a:schemeClr val="tx1"/>
                </a:solidFill>
              </a:rPr>
              <a:t>responsable involucrado es el Equipo de Mejora del Centro de Atención del Despacho de Presidencia/Secretaria </a:t>
            </a:r>
            <a:r>
              <a:rPr lang="es-MX" sz="1800" dirty="0" smtClean="0">
                <a:solidFill>
                  <a:schemeClr val="tx1"/>
                </a:solidFill>
              </a:rPr>
              <a:t>Particular y Dirección de Servicios Públicos Municipales . </a:t>
            </a:r>
            <a:endParaRPr lang="es-MX" sz="1800" dirty="0">
              <a:solidFill>
                <a:schemeClr val="tx1"/>
              </a:solidFill>
            </a:endParaRPr>
          </a:p>
        </p:txBody>
      </p:sp>
    </p:spTree>
    <p:extLst>
      <p:ext uri="{BB962C8B-B14F-4D97-AF65-F5344CB8AC3E}">
        <p14:creationId xmlns:p14="http://schemas.microsoft.com/office/powerpoint/2010/main" val="3330166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0217"/>
            <a:ext cx="7772400" cy="744488"/>
          </a:xfrm>
        </p:spPr>
        <p:txBody>
          <a:bodyPr>
            <a:normAutofit/>
          </a:bodyPr>
          <a:lstStyle/>
          <a:p>
            <a:pPr algn="ctr"/>
            <a:r>
              <a:rPr lang="es-MX" sz="1800" dirty="0"/>
              <a:t>DIFUSION</a:t>
            </a:r>
          </a:p>
        </p:txBody>
      </p:sp>
      <p:sp>
        <p:nvSpPr>
          <p:cNvPr id="3" name="2 Subtítulo"/>
          <p:cNvSpPr>
            <a:spLocks noGrp="1"/>
          </p:cNvSpPr>
          <p:nvPr>
            <p:ph type="subTitle" idx="1"/>
          </p:nvPr>
        </p:nvSpPr>
        <p:spPr>
          <a:xfrm>
            <a:off x="685800" y="764704"/>
            <a:ext cx="7772400" cy="4248472"/>
          </a:xfrm>
        </p:spPr>
        <p:txBody>
          <a:bodyPr>
            <a:normAutofit/>
          </a:bodyPr>
          <a:lstStyle/>
          <a:p>
            <a:pPr algn="just"/>
            <a:r>
              <a:rPr lang="es-MX" sz="1800" dirty="0">
                <a:solidFill>
                  <a:schemeClr val="tx1"/>
                </a:solidFill>
              </a:rPr>
              <a:t>Es responsabilidad del equipo de mejora al informar a la ciudadanía de los requisitos para </a:t>
            </a:r>
            <a:r>
              <a:rPr lang="es-MX" sz="1800" dirty="0" smtClean="0">
                <a:solidFill>
                  <a:schemeClr val="tx1"/>
                </a:solidFill>
              </a:rPr>
              <a:t>solicitar este servicio.</a:t>
            </a:r>
            <a:endParaRPr lang="es-MX" sz="1800" dirty="0">
              <a:solidFill>
                <a:schemeClr val="tx1"/>
              </a:solidFill>
            </a:endParaRPr>
          </a:p>
          <a:p>
            <a:pPr algn="just"/>
            <a:endParaRPr lang="es-MX" sz="1800" dirty="0">
              <a:solidFill>
                <a:schemeClr val="tx1"/>
              </a:solidFill>
            </a:endParaRPr>
          </a:p>
          <a:p>
            <a:pPr algn="just"/>
            <a:r>
              <a:rPr lang="es-MX" sz="1800" dirty="0"/>
              <a:t>                                          </a:t>
            </a:r>
            <a:r>
              <a:rPr lang="es-MX" sz="1800" dirty="0" smtClean="0"/>
              <a:t>   </a:t>
            </a:r>
            <a:r>
              <a:rPr lang="es-MX" sz="1800" dirty="0"/>
              <a:t>OPERACIÓN</a:t>
            </a:r>
          </a:p>
          <a:p>
            <a:pPr algn="just"/>
            <a:r>
              <a:rPr lang="es-MX" sz="1800" dirty="0">
                <a:solidFill>
                  <a:schemeClr val="tx1"/>
                </a:solidFill>
              </a:rPr>
              <a:t>El Equipo de Mejora </a:t>
            </a:r>
            <a:r>
              <a:rPr lang="es-MX" sz="1800" dirty="0" smtClean="0">
                <a:solidFill>
                  <a:schemeClr val="tx1"/>
                </a:solidFill>
              </a:rPr>
              <a:t>es el </a:t>
            </a:r>
            <a:r>
              <a:rPr lang="es-MX" sz="1800" dirty="0">
                <a:solidFill>
                  <a:schemeClr val="tx1"/>
                </a:solidFill>
              </a:rPr>
              <a:t>responsables de realizar este tramite mediante la recepción de los documentos solicitados al ciudadano y </a:t>
            </a:r>
            <a:r>
              <a:rPr lang="es-MX" sz="1800" dirty="0" smtClean="0">
                <a:solidFill>
                  <a:schemeClr val="tx1"/>
                </a:solidFill>
              </a:rPr>
              <a:t>dar el seguimiento.</a:t>
            </a:r>
            <a:endParaRPr lang="es-MX" sz="1800" dirty="0">
              <a:solidFill>
                <a:schemeClr val="tx1"/>
              </a:solidFill>
            </a:endParaRPr>
          </a:p>
          <a:p>
            <a:pPr algn="just"/>
            <a:r>
              <a:rPr lang="es-MX" sz="1800" b="1" dirty="0">
                <a:solidFill>
                  <a:schemeClr val="tx1"/>
                </a:solidFill>
              </a:rPr>
              <a:t>                                           </a:t>
            </a:r>
            <a:r>
              <a:rPr lang="es-MX" sz="1800" b="1" dirty="0" smtClean="0">
                <a:solidFill>
                  <a:schemeClr val="tx1"/>
                </a:solidFill>
              </a:rPr>
              <a:t>  </a:t>
            </a:r>
            <a:r>
              <a:rPr lang="es-MX" sz="1800" b="1" dirty="0">
                <a:solidFill>
                  <a:schemeClr val="tx1"/>
                </a:solidFill>
              </a:rPr>
              <a:t>SEGUIMIENTO</a:t>
            </a:r>
          </a:p>
          <a:p>
            <a:pPr algn="just"/>
            <a:endParaRPr lang="es-MX" sz="1800" dirty="0">
              <a:solidFill>
                <a:schemeClr val="tx1"/>
              </a:solidFill>
            </a:endParaRPr>
          </a:p>
          <a:p>
            <a:pPr algn="just"/>
            <a:r>
              <a:rPr lang="es-MX" sz="1800" dirty="0" smtClean="0">
                <a:solidFill>
                  <a:schemeClr val="tx1"/>
                </a:solidFill>
              </a:rPr>
              <a:t>Al recibir la solicitud se checa si se tiene el mobiliario disponible, de ser así se le informa al ciudadano para que pague los derechos correspondientes, se agenda con la Dirección de Servicios Públicos para que sea instalado en la fecha solicitada.</a:t>
            </a:r>
            <a:endParaRPr lang="es-MX" sz="1800" dirty="0">
              <a:solidFill>
                <a:schemeClr val="tx1"/>
              </a:solidFill>
            </a:endParaRPr>
          </a:p>
          <a:p>
            <a:pPr algn="l"/>
            <a:endParaRPr lang="es-MX" sz="1800" dirty="0">
              <a:solidFill>
                <a:schemeClr val="tx1"/>
              </a:solidFill>
            </a:endParaRPr>
          </a:p>
          <a:p>
            <a:pPr algn="l"/>
            <a:endParaRPr lang="es-MX" sz="1900" dirty="0"/>
          </a:p>
        </p:txBody>
      </p:sp>
    </p:spTree>
    <p:extLst>
      <p:ext uri="{BB962C8B-B14F-4D97-AF65-F5344CB8AC3E}">
        <p14:creationId xmlns:p14="http://schemas.microsoft.com/office/powerpoint/2010/main" val="1100345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1126921"/>
          </a:xfrm>
        </p:spPr>
        <p:txBody>
          <a:bodyPr>
            <a:normAutofit/>
          </a:bodyPr>
          <a:lstStyle/>
          <a:p>
            <a:pPr algn="l"/>
            <a:r>
              <a:rPr lang="es-MX" sz="1800" dirty="0" smtClean="0">
                <a:solidFill>
                  <a:schemeClr val="tx1"/>
                </a:solidFill>
              </a:rPr>
              <a:t>   </a:t>
            </a:r>
            <a:r>
              <a:rPr lang="es-MX" sz="1800" dirty="0" smtClean="0">
                <a:solidFill>
                  <a:schemeClr val="tx1"/>
                </a:solidFill>
                <a:effectLst/>
              </a:rPr>
              <a:t>Nombre de Proceso: Carta de Residencia</a:t>
            </a:r>
            <a:endParaRPr lang="es-MX" sz="1800" dirty="0">
              <a:solidFill>
                <a:schemeClr val="tx1"/>
              </a:solidFill>
              <a:effectLst/>
            </a:endParaRPr>
          </a:p>
        </p:txBody>
      </p:sp>
      <p:sp>
        <p:nvSpPr>
          <p:cNvPr id="3" name="2 Subtítulo"/>
          <p:cNvSpPr>
            <a:spLocks noGrp="1"/>
          </p:cNvSpPr>
          <p:nvPr>
            <p:ph type="subTitle" idx="1"/>
          </p:nvPr>
        </p:nvSpPr>
        <p:spPr>
          <a:xfrm>
            <a:off x="251520" y="1052736"/>
            <a:ext cx="8712968" cy="3960440"/>
          </a:xfrm>
        </p:spPr>
        <p:txBody>
          <a:bodyPr>
            <a:normAutofit/>
          </a:bodyPr>
          <a:lstStyle/>
          <a:p>
            <a:pPr algn="l"/>
            <a:r>
              <a:rPr lang="es-MX" sz="1400" dirty="0" smtClean="0"/>
              <a:t> </a:t>
            </a:r>
            <a:endParaRPr lang="es-MX" sz="1400" dirty="0"/>
          </a:p>
          <a:p>
            <a:pPr algn="just"/>
            <a:r>
              <a:rPr lang="es-MX" sz="1800" b="1" dirty="0" smtClean="0">
                <a:solidFill>
                  <a:schemeClr val="tx1"/>
                </a:solidFill>
              </a:rPr>
              <a:t>Propósito</a:t>
            </a:r>
            <a:r>
              <a:rPr lang="es-MX" sz="1800" dirty="0" smtClean="0">
                <a:solidFill>
                  <a:schemeClr val="tx1"/>
                </a:solidFill>
              </a:rPr>
              <a:t>: </a:t>
            </a:r>
            <a:r>
              <a:rPr lang="es-MX" sz="1800" dirty="0">
                <a:solidFill>
                  <a:schemeClr val="tx1"/>
                </a:solidFill>
              </a:rPr>
              <a:t>Que el Ciudadano cuente con el documento que le acredite su identificación personal o lugar de </a:t>
            </a:r>
            <a:r>
              <a:rPr lang="es-MX" sz="1800" dirty="0" smtClean="0">
                <a:solidFill>
                  <a:schemeClr val="tx1"/>
                </a:solidFill>
              </a:rPr>
              <a:t>residencia.</a:t>
            </a:r>
          </a:p>
          <a:p>
            <a:pPr algn="just"/>
            <a:r>
              <a:rPr lang="es-MX" sz="1800" b="1" dirty="0" smtClean="0">
                <a:solidFill>
                  <a:schemeClr val="tx1"/>
                </a:solidFill>
              </a:rPr>
              <a:t>Alcance:</a:t>
            </a:r>
            <a:r>
              <a:rPr lang="es-MX" sz="1800" dirty="0" smtClean="0">
                <a:solidFill>
                  <a:schemeClr val="tx1"/>
                </a:solidFill>
              </a:rPr>
              <a:t> </a:t>
            </a:r>
            <a:r>
              <a:rPr lang="es-MX" sz="1800" dirty="0">
                <a:solidFill>
                  <a:schemeClr val="tx1"/>
                </a:solidFill>
              </a:rPr>
              <a:t>Ser un documento oficial de identificación </a:t>
            </a:r>
            <a:r>
              <a:rPr lang="es-MX" sz="1800" dirty="0" smtClean="0">
                <a:solidFill>
                  <a:schemeClr val="tx1"/>
                </a:solidFill>
              </a:rPr>
              <a:t>al que </a:t>
            </a:r>
            <a:r>
              <a:rPr lang="es-MX" sz="1800" dirty="0">
                <a:solidFill>
                  <a:schemeClr val="tx1"/>
                </a:solidFill>
              </a:rPr>
              <a:t>pueda tener acceso </a:t>
            </a:r>
            <a:r>
              <a:rPr lang="es-MX" sz="1800" dirty="0" smtClean="0">
                <a:solidFill>
                  <a:schemeClr val="tx1"/>
                </a:solidFill>
              </a:rPr>
              <a:t>toda la </a:t>
            </a:r>
            <a:r>
              <a:rPr lang="es-MX" sz="1800" dirty="0">
                <a:solidFill>
                  <a:schemeClr val="tx1"/>
                </a:solidFill>
              </a:rPr>
              <a:t>ciudadanía, en el momento de requerirlo </a:t>
            </a:r>
            <a:endParaRPr lang="es-MX" sz="1800" dirty="0" smtClean="0">
              <a:solidFill>
                <a:schemeClr val="tx1"/>
              </a:solidFill>
            </a:endParaRPr>
          </a:p>
          <a:p>
            <a:pPr algn="just"/>
            <a:r>
              <a:rPr lang="es-MX" sz="1800" b="1" dirty="0" smtClean="0">
                <a:solidFill>
                  <a:schemeClr val="tx1"/>
                </a:solidFill>
              </a:rPr>
              <a:t>Centro de Atención Responsable:  </a:t>
            </a:r>
            <a:r>
              <a:rPr lang="es-MX" sz="1800" dirty="0">
                <a:solidFill>
                  <a:schemeClr val="tx1"/>
                </a:solidFill>
              </a:rPr>
              <a:t>E</a:t>
            </a:r>
            <a:r>
              <a:rPr lang="es-MX" sz="1800" dirty="0" smtClean="0">
                <a:solidFill>
                  <a:schemeClr val="tx1"/>
                </a:solidFill>
              </a:rPr>
              <a:t>quipo de Mejora del Centro de Atención del </a:t>
            </a:r>
            <a:r>
              <a:rPr lang="es-MX" sz="1800" dirty="0">
                <a:solidFill>
                  <a:schemeClr val="tx1"/>
                </a:solidFill>
              </a:rPr>
              <a:t>Despacho de Presidencia/Secretaria </a:t>
            </a:r>
            <a:r>
              <a:rPr lang="es-MX" sz="1800" dirty="0" smtClean="0">
                <a:solidFill>
                  <a:schemeClr val="tx1"/>
                </a:solidFill>
              </a:rPr>
              <a:t>Particular es el responsable de realizar este tramite a la ciudadanía.</a:t>
            </a:r>
          </a:p>
          <a:p>
            <a:pPr algn="just"/>
            <a:r>
              <a:rPr lang="es-MX" sz="1800" b="1" dirty="0" smtClean="0">
                <a:solidFill>
                  <a:schemeClr val="tx1"/>
                </a:solidFill>
              </a:rPr>
              <a:t>Numero de Proceso</a:t>
            </a:r>
            <a:r>
              <a:rPr lang="es-MX" sz="1800" dirty="0" smtClean="0">
                <a:solidFill>
                  <a:schemeClr val="tx1"/>
                </a:solidFill>
              </a:rPr>
              <a:t>:  001 </a:t>
            </a:r>
          </a:p>
          <a:p>
            <a:pPr algn="just"/>
            <a:r>
              <a:rPr lang="es-MX" sz="1800" b="1" dirty="0" smtClean="0">
                <a:solidFill>
                  <a:schemeClr val="tx1"/>
                </a:solidFill>
              </a:rPr>
              <a:t>Subcriterio en el Modelo MAS al Ciudadano en el que impacta: </a:t>
            </a:r>
            <a:r>
              <a:rPr lang="es-MX" sz="1800" dirty="0">
                <a:solidFill>
                  <a:schemeClr val="tx1"/>
                </a:solidFill>
              </a:rPr>
              <a:t> </a:t>
            </a:r>
            <a:r>
              <a:rPr lang="es-MX" sz="1800" dirty="0" smtClean="0">
                <a:solidFill>
                  <a:schemeClr val="tx1"/>
                </a:solidFill>
              </a:rPr>
              <a:t>2, Tramites y Servicios.</a:t>
            </a:r>
            <a:endParaRPr lang="es-MX" sz="1800" dirty="0">
              <a:solidFill>
                <a:schemeClr val="tx1"/>
              </a:solidFill>
            </a:endParaRPr>
          </a:p>
        </p:txBody>
      </p:sp>
    </p:spTree>
    <p:extLst>
      <p:ext uri="{BB962C8B-B14F-4D97-AF65-F5344CB8AC3E}">
        <p14:creationId xmlns:p14="http://schemas.microsoft.com/office/powerpoint/2010/main" val="1795708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16633"/>
            <a:ext cx="7772400" cy="1080120"/>
          </a:xfrm>
        </p:spPr>
        <p:txBody>
          <a:bodyPr>
            <a:normAutofit/>
          </a:bodyPr>
          <a:lstStyle/>
          <a:p>
            <a:pPr algn="ctr"/>
            <a:r>
              <a:rPr lang="es-MX" sz="1800" dirty="0" smtClean="0">
                <a:solidFill>
                  <a:schemeClr val="tx1"/>
                </a:solidFill>
              </a:rPr>
              <a:t>NORMATIVIDAD</a:t>
            </a:r>
            <a:endParaRPr lang="es-MX" sz="1800" dirty="0">
              <a:solidFill>
                <a:schemeClr val="tx1"/>
              </a:solidFill>
            </a:endParaRPr>
          </a:p>
        </p:txBody>
      </p:sp>
      <p:sp>
        <p:nvSpPr>
          <p:cNvPr id="3" name="2 Subtítulo"/>
          <p:cNvSpPr>
            <a:spLocks noGrp="1"/>
          </p:cNvSpPr>
          <p:nvPr>
            <p:ph type="subTitle" idx="1"/>
          </p:nvPr>
        </p:nvSpPr>
        <p:spPr>
          <a:xfrm>
            <a:off x="683568" y="1124744"/>
            <a:ext cx="7920880" cy="3888432"/>
          </a:xfrm>
        </p:spPr>
        <p:txBody>
          <a:bodyPr>
            <a:normAutofit/>
          </a:bodyPr>
          <a:lstStyle/>
          <a:p>
            <a:pPr algn="l"/>
            <a:endParaRPr lang="es-MX" sz="1800" dirty="0" smtClean="0">
              <a:solidFill>
                <a:schemeClr val="tx1"/>
              </a:solidFill>
            </a:endParaRPr>
          </a:p>
          <a:p>
            <a:pPr algn="just"/>
            <a:r>
              <a:rPr lang="es-MX" sz="1800" dirty="0" smtClean="0">
                <a:solidFill>
                  <a:schemeClr val="tx1"/>
                </a:solidFill>
              </a:rPr>
              <a:t>Normatividad basada en el Artículo </a:t>
            </a:r>
            <a:r>
              <a:rPr lang="es-MX" sz="1800" dirty="0">
                <a:solidFill>
                  <a:schemeClr val="tx1"/>
                </a:solidFill>
              </a:rPr>
              <a:t>128 Fracción VIII de la Ley Orgánica Municipal y Artículo 31 Fracción IV</a:t>
            </a:r>
            <a:r>
              <a:rPr lang="es-MX" sz="1800" dirty="0" smtClean="0">
                <a:solidFill>
                  <a:schemeClr val="tx1"/>
                </a:solidFill>
              </a:rPr>
              <a:t>.</a:t>
            </a:r>
          </a:p>
          <a:p>
            <a:pPr algn="just"/>
            <a:r>
              <a:rPr lang="es-MX" sz="1800" dirty="0" smtClean="0">
                <a:solidFill>
                  <a:schemeClr val="tx1"/>
                </a:solidFill>
              </a:rPr>
              <a:t>El tiempo de salida es de inmediato.</a:t>
            </a:r>
          </a:p>
          <a:p>
            <a:pPr algn="just"/>
            <a:r>
              <a:rPr lang="es-MX" sz="1800" b="1" dirty="0" smtClean="0">
                <a:solidFill>
                  <a:schemeClr val="tx1"/>
                </a:solidFill>
              </a:rPr>
              <a:t>                                                 </a:t>
            </a:r>
          </a:p>
          <a:p>
            <a:pPr algn="just"/>
            <a:r>
              <a:rPr lang="es-MX" sz="1800" b="1" dirty="0">
                <a:solidFill>
                  <a:schemeClr val="tx1"/>
                </a:solidFill>
              </a:rPr>
              <a:t> </a:t>
            </a:r>
            <a:r>
              <a:rPr lang="es-MX" sz="1800" b="1" dirty="0" smtClean="0">
                <a:solidFill>
                  <a:schemeClr val="tx1"/>
                </a:solidFill>
              </a:rPr>
              <a:t>                                               ETAPAS</a:t>
            </a:r>
            <a:endParaRPr lang="es-MX" sz="1800" dirty="0" smtClean="0">
              <a:solidFill>
                <a:schemeClr val="tx1"/>
              </a:solidFill>
            </a:endParaRPr>
          </a:p>
          <a:p>
            <a:pPr algn="just"/>
            <a:r>
              <a:rPr lang="es-MX" sz="1800" dirty="0" smtClean="0">
                <a:solidFill>
                  <a:schemeClr val="tx1"/>
                </a:solidFill>
              </a:rPr>
              <a:t>Oficio solicitando un software e instalación en los equipos que se encuentran en ventanilla para la elaboración del tramite, el responsable involucrado es la Dirección de Tecnologías de la Información utilizando el formato que maneja el Centro de Atención. </a:t>
            </a:r>
          </a:p>
          <a:p>
            <a:pPr algn="just"/>
            <a:endParaRPr lang="es-MX" sz="1800" dirty="0">
              <a:solidFill>
                <a:schemeClr val="tx1"/>
              </a:solidFill>
            </a:endParaRPr>
          </a:p>
        </p:txBody>
      </p:sp>
    </p:spTree>
    <p:extLst>
      <p:ext uri="{BB962C8B-B14F-4D97-AF65-F5344CB8AC3E}">
        <p14:creationId xmlns:p14="http://schemas.microsoft.com/office/powerpoint/2010/main" val="592268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6633"/>
            <a:ext cx="7772400" cy="1008112"/>
          </a:xfrm>
        </p:spPr>
        <p:txBody>
          <a:bodyPr>
            <a:normAutofit/>
          </a:bodyPr>
          <a:lstStyle/>
          <a:p>
            <a:pPr algn="ctr"/>
            <a:r>
              <a:rPr lang="es-MX" sz="1800" dirty="0" smtClean="0"/>
              <a:t>DIFUSION</a:t>
            </a:r>
            <a:br>
              <a:rPr lang="es-MX" sz="1800" dirty="0" smtClean="0"/>
            </a:br>
            <a:endParaRPr lang="es-MX" sz="1800" dirty="0"/>
          </a:p>
        </p:txBody>
      </p:sp>
      <p:sp>
        <p:nvSpPr>
          <p:cNvPr id="3" name="2 Subtítulo"/>
          <p:cNvSpPr>
            <a:spLocks noGrp="1"/>
          </p:cNvSpPr>
          <p:nvPr>
            <p:ph type="subTitle" idx="1"/>
          </p:nvPr>
        </p:nvSpPr>
        <p:spPr>
          <a:xfrm>
            <a:off x="395536" y="908720"/>
            <a:ext cx="8424936" cy="4104456"/>
          </a:xfrm>
        </p:spPr>
        <p:txBody>
          <a:bodyPr>
            <a:normAutofit/>
          </a:bodyPr>
          <a:lstStyle/>
          <a:p>
            <a:pPr algn="l"/>
            <a:endParaRPr lang="es-MX" sz="1800" dirty="0" smtClean="0">
              <a:solidFill>
                <a:schemeClr val="tx1"/>
              </a:solidFill>
            </a:endParaRPr>
          </a:p>
          <a:p>
            <a:pPr algn="just"/>
            <a:r>
              <a:rPr lang="es-MX" sz="1800" dirty="0" smtClean="0">
                <a:solidFill>
                  <a:schemeClr val="tx1"/>
                </a:solidFill>
              </a:rPr>
              <a:t>La difusión es responsabilidad del equipo de mejora mediante folletos que se entregan a los ciudadanos, estos folletos contienen requisitos y horarios de atención para realizar este tramite, distribución de folletos en Oficinas de Gobierno donde solicitan la Carta de Residencia como requisito para un tramite propio, entrega de folletos a Delegados de Comunidades para que los distribuya entre los habitante de su Comunidad, pegado de lonas en puntos estratégicos tanto en Comunidades como en zona urbana  estas lonas contienen información de tramites, servicios y requisitos ofrecidos por el Centro de Atención, se habilito un modulo de información en el Complejo Administrativo mismo que cuenta con una persona encargada de difundir, informar y entregar folletería con información de tramites y servicios.</a:t>
            </a:r>
            <a:endParaRPr lang="es-MX" sz="1800" dirty="0">
              <a:solidFill>
                <a:schemeClr val="tx1"/>
              </a:solidFill>
            </a:endParaRPr>
          </a:p>
        </p:txBody>
      </p:sp>
    </p:spTree>
    <p:extLst>
      <p:ext uri="{BB962C8B-B14F-4D97-AF65-F5344CB8AC3E}">
        <p14:creationId xmlns:p14="http://schemas.microsoft.com/office/powerpoint/2010/main" val="2144081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6632"/>
            <a:ext cx="7772400" cy="936104"/>
          </a:xfrm>
        </p:spPr>
        <p:txBody>
          <a:bodyPr>
            <a:normAutofit/>
          </a:bodyPr>
          <a:lstStyle/>
          <a:p>
            <a:pPr algn="ctr"/>
            <a:r>
              <a:rPr lang="es-MX" sz="1800" dirty="0" smtClean="0"/>
              <a:t>OPERACION</a:t>
            </a:r>
            <a:endParaRPr lang="es-MX" sz="1800" dirty="0"/>
          </a:p>
        </p:txBody>
      </p:sp>
      <p:sp>
        <p:nvSpPr>
          <p:cNvPr id="3" name="2 Subtítulo"/>
          <p:cNvSpPr>
            <a:spLocks noGrp="1"/>
          </p:cNvSpPr>
          <p:nvPr>
            <p:ph type="subTitle" idx="1"/>
          </p:nvPr>
        </p:nvSpPr>
        <p:spPr>
          <a:xfrm>
            <a:off x="251520" y="980728"/>
            <a:ext cx="8640960" cy="4032448"/>
          </a:xfrm>
        </p:spPr>
        <p:txBody>
          <a:bodyPr>
            <a:normAutofit/>
          </a:bodyPr>
          <a:lstStyle/>
          <a:p>
            <a:pPr algn="l"/>
            <a:endParaRPr lang="es-MX" sz="1800" dirty="0" smtClean="0"/>
          </a:p>
          <a:p>
            <a:pPr algn="just"/>
            <a:r>
              <a:rPr lang="es-MX" sz="1800" dirty="0" smtClean="0">
                <a:solidFill>
                  <a:schemeClr val="tx1"/>
                </a:solidFill>
              </a:rPr>
              <a:t>El personal de ventanilla es el responsable de realizar este tramite diariamente mediante la recepción de los documentos solicitados al ciudadano y cargar los datos al sistema para la elaboración de la carta de residencia.</a:t>
            </a:r>
          </a:p>
          <a:p>
            <a:pPr algn="just"/>
            <a:endParaRPr lang="es-MX" sz="1800" dirty="0">
              <a:solidFill>
                <a:schemeClr val="tx1"/>
              </a:solidFill>
            </a:endParaRPr>
          </a:p>
          <a:p>
            <a:pPr algn="just"/>
            <a:r>
              <a:rPr lang="es-MX" sz="1800" dirty="0" smtClean="0">
                <a:solidFill>
                  <a:schemeClr val="tx1"/>
                </a:solidFill>
              </a:rPr>
              <a:t>                                                </a:t>
            </a:r>
            <a:r>
              <a:rPr lang="es-MX" sz="1800" b="1" dirty="0" smtClean="0">
                <a:solidFill>
                  <a:schemeClr val="tx1"/>
                </a:solidFill>
              </a:rPr>
              <a:t>SEGUIMIENTO</a:t>
            </a:r>
          </a:p>
          <a:p>
            <a:pPr algn="just"/>
            <a:endParaRPr lang="es-MX" sz="1800" dirty="0">
              <a:solidFill>
                <a:schemeClr val="tx1"/>
              </a:solidFill>
            </a:endParaRPr>
          </a:p>
          <a:p>
            <a:pPr algn="just"/>
            <a:r>
              <a:rPr lang="es-MX" sz="1800" dirty="0" smtClean="0">
                <a:solidFill>
                  <a:schemeClr val="tx1"/>
                </a:solidFill>
              </a:rPr>
              <a:t>Cada mes se solicita de manera verbal a la Dirección de Tecnologías de la Información revise y de mantenimiento al software y equipos de ventanilla para que de esta manera se asegure el buen funcionamiento de los mismos.</a:t>
            </a:r>
            <a:endParaRPr lang="es-MX" sz="1800" dirty="0">
              <a:solidFill>
                <a:schemeClr val="tx1"/>
              </a:solidFill>
            </a:endParaRPr>
          </a:p>
          <a:p>
            <a:pPr algn="just"/>
            <a:endParaRPr lang="es-MX" sz="1800" dirty="0"/>
          </a:p>
        </p:txBody>
      </p:sp>
    </p:spTree>
    <p:extLst>
      <p:ext uri="{BB962C8B-B14F-4D97-AF65-F5344CB8AC3E}">
        <p14:creationId xmlns:p14="http://schemas.microsoft.com/office/powerpoint/2010/main" val="1625324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332657"/>
            <a:ext cx="7772400" cy="792088"/>
          </a:xfrm>
        </p:spPr>
        <p:txBody>
          <a:bodyPr>
            <a:normAutofit/>
          </a:bodyPr>
          <a:lstStyle/>
          <a:p>
            <a:pPr algn="l"/>
            <a:r>
              <a:rPr lang="es-MX" sz="1800" dirty="0">
                <a:solidFill>
                  <a:schemeClr val="tx1"/>
                </a:solidFill>
                <a:effectLst/>
              </a:rPr>
              <a:t>Nombre de Proceso: </a:t>
            </a:r>
            <a:r>
              <a:rPr lang="es-MX" sz="1800" dirty="0" smtClean="0">
                <a:solidFill>
                  <a:schemeClr val="tx1"/>
                </a:solidFill>
                <a:effectLst/>
              </a:rPr>
              <a:t>Cartilla del servicio Militar</a:t>
            </a:r>
            <a:endParaRPr lang="es-MX" sz="1800" dirty="0"/>
          </a:p>
        </p:txBody>
      </p:sp>
      <p:sp>
        <p:nvSpPr>
          <p:cNvPr id="3" name="2 Subtítulo"/>
          <p:cNvSpPr>
            <a:spLocks noGrp="1"/>
          </p:cNvSpPr>
          <p:nvPr>
            <p:ph type="subTitle" idx="1"/>
          </p:nvPr>
        </p:nvSpPr>
        <p:spPr>
          <a:xfrm>
            <a:off x="179512" y="1484784"/>
            <a:ext cx="8856984" cy="4032448"/>
          </a:xfrm>
        </p:spPr>
        <p:txBody>
          <a:bodyPr>
            <a:normAutofit/>
          </a:bodyPr>
          <a:lstStyle/>
          <a:p>
            <a:pPr algn="l"/>
            <a:endParaRPr lang="es-MX" sz="1800" dirty="0" smtClean="0">
              <a:solidFill>
                <a:schemeClr val="tx1"/>
              </a:solidFill>
            </a:endParaRPr>
          </a:p>
          <a:p>
            <a:pPr algn="just"/>
            <a:r>
              <a:rPr lang="es-MX" sz="1800" b="1" dirty="0" smtClean="0">
                <a:solidFill>
                  <a:schemeClr val="tx1"/>
                </a:solidFill>
              </a:rPr>
              <a:t>Propósito:</a:t>
            </a:r>
            <a:r>
              <a:rPr lang="es-MX" sz="1800" dirty="0" smtClean="0">
                <a:solidFill>
                  <a:schemeClr val="tx1"/>
                </a:solidFill>
              </a:rPr>
              <a:t>  Facilitar </a:t>
            </a:r>
            <a:r>
              <a:rPr lang="es-MX" sz="1800" dirty="0">
                <a:solidFill>
                  <a:schemeClr val="tx1"/>
                </a:solidFill>
              </a:rPr>
              <a:t>al ciudadano </a:t>
            </a:r>
            <a:r>
              <a:rPr lang="es-MX" sz="1800" dirty="0" smtClean="0">
                <a:solidFill>
                  <a:schemeClr val="tx1"/>
                </a:solidFill>
              </a:rPr>
              <a:t>a obtener su </a:t>
            </a:r>
            <a:r>
              <a:rPr lang="es-MX" sz="1800" dirty="0">
                <a:solidFill>
                  <a:schemeClr val="tx1"/>
                </a:solidFill>
              </a:rPr>
              <a:t>Pre Cartilla </a:t>
            </a:r>
            <a:r>
              <a:rPr lang="es-MX" sz="1800" dirty="0" smtClean="0">
                <a:solidFill>
                  <a:schemeClr val="tx1"/>
                </a:solidFill>
              </a:rPr>
              <a:t>del Servicio Militar dentro del Municipio.</a:t>
            </a:r>
          </a:p>
          <a:p>
            <a:pPr algn="just"/>
            <a:r>
              <a:rPr lang="es-MX" sz="1800" b="1" dirty="0" smtClean="0">
                <a:solidFill>
                  <a:schemeClr val="tx1"/>
                </a:solidFill>
              </a:rPr>
              <a:t>Alcance:</a:t>
            </a:r>
            <a:r>
              <a:rPr lang="es-MX" sz="1800" dirty="0" smtClean="0">
                <a:solidFill>
                  <a:schemeClr val="tx1"/>
                </a:solidFill>
              </a:rPr>
              <a:t>  Obtener un documento que es oficial y es requerido para diferentes tramites.</a:t>
            </a:r>
          </a:p>
          <a:p>
            <a:pPr algn="just"/>
            <a:r>
              <a:rPr lang="es-MX" sz="1800" b="1" dirty="0" smtClean="0">
                <a:solidFill>
                  <a:schemeClr val="tx1"/>
                </a:solidFill>
              </a:rPr>
              <a:t>Centro de Atención Responsable: </a:t>
            </a:r>
            <a:r>
              <a:rPr lang="es-MX" sz="1800" dirty="0" smtClean="0">
                <a:solidFill>
                  <a:schemeClr val="tx1"/>
                </a:solidFill>
              </a:rPr>
              <a:t>Despacho </a:t>
            </a:r>
            <a:r>
              <a:rPr lang="es-MX" sz="1800" dirty="0">
                <a:solidFill>
                  <a:schemeClr val="tx1"/>
                </a:solidFill>
              </a:rPr>
              <a:t>de Presidencia/Secretaria </a:t>
            </a:r>
            <a:r>
              <a:rPr lang="es-MX" sz="1800" dirty="0" smtClean="0">
                <a:solidFill>
                  <a:schemeClr val="tx1"/>
                </a:solidFill>
              </a:rPr>
              <a:t>Particular.</a:t>
            </a:r>
          </a:p>
          <a:p>
            <a:pPr algn="just"/>
            <a:r>
              <a:rPr lang="es-MX" sz="1800" b="1" dirty="0" smtClean="0">
                <a:solidFill>
                  <a:schemeClr val="tx1"/>
                </a:solidFill>
              </a:rPr>
              <a:t>Numero </a:t>
            </a:r>
            <a:r>
              <a:rPr lang="es-MX" sz="1800" b="1" dirty="0">
                <a:solidFill>
                  <a:schemeClr val="tx1"/>
                </a:solidFill>
              </a:rPr>
              <a:t>de Proceso</a:t>
            </a:r>
            <a:r>
              <a:rPr lang="es-MX" sz="1800" dirty="0">
                <a:solidFill>
                  <a:schemeClr val="tx1"/>
                </a:solidFill>
              </a:rPr>
              <a:t>:  </a:t>
            </a:r>
            <a:r>
              <a:rPr lang="es-MX" sz="1800" dirty="0" smtClean="0">
                <a:solidFill>
                  <a:schemeClr val="tx1"/>
                </a:solidFill>
              </a:rPr>
              <a:t>002 </a:t>
            </a:r>
            <a:endParaRPr lang="es-MX" sz="1800" dirty="0">
              <a:solidFill>
                <a:schemeClr val="tx1"/>
              </a:solidFill>
            </a:endParaRPr>
          </a:p>
          <a:p>
            <a:pPr algn="just"/>
            <a:r>
              <a:rPr lang="es-MX" sz="1800" b="1" dirty="0" smtClean="0">
                <a:solidFill>
                  <a:schemeClr val="tx1"/>
                </a:solidFill>
              </a:rPr>
              <a:t>Subcriterio </a:t>
            </a:r>
            <a:r>
              <a:rPr lang="es-MX" sz="1800" b="1" dirty="0">
                <a:solidFill>
                  <a:schemeClr val="tx1"/>
                </a:solidFill>
              </a:rPr>
              <a:t>en el Modelo MAS al Ciudadano en el que impacta: </a:t>
            </a:r>
            <a:r>
              <a:rPr lang="es-MX" sz="1800" dirty="0">
                <a:solidFill>
                  <a:schemeClr val="tx1"/>
                </a:solidFill>
              </a:rPr>
              <a:t> 2, Tramites y Servicios</a:t>
            </a:r>
          </a:p>
          <a:p>
            <a:pPr algn="l"/>
            <a:endParaRPr lang="es-MX" sz="1800" b="1" dirty="0" smtClean="0">
              <a:solidFill>
                <a:schemeClr val="tx1"/>
              </a:solidFill>
            </a:endParaRPr>
          </a:p>
          <a:p>
            <a:pPr algn="l"/>
            <a:endParaRPr lang="es-MX" sz="1800" dirty="0">
              <a:solidFill>
                <a:schemeClr val="tx1"/>
              </a:solidFill>
            </a:endParaRPr>
          </a:p>
          <a:p>
            <a:pPr algn="l"/>
            <a:r>
              <a:rPr lang="es-MX" sz="1800" dirty="0" smtClean="0">
                <a:solidFill>
                  <a:schemeClr val="tx1"/>
                </a:solidFill>
              </a:rPr>
              <a:t> </a:t>
            </a:r>
            <a:endParaRPr lang="es-MX" sz="1800" dirty="0"/>
          </a:p>
        </p:txBody>
      </p:sp>
    </p:spTree>
    <p:extLst>
      <p:ext uri="{BB962C8B-B14F-4D97-AF65-F5344CB8AC3E}">
        <p14:creationId xmlns:p14="http://schemas.microsoft.com/office/powerpoint/2010/main" val="1997864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332656"/>
            <a:ext cx="7772400" cy="589586"/>
          </a:xfrm>
        </p:spPr>
        <p:txBody>
          <a:bodyPr>
            <a:normAutofit/>
          </a:bodyPr>
          <a:lstStyle/>
          <a:p>
            <a:pPr algn="ctr"/>
            <a:r>
              <a:rPr lang="es-MX" sz="1800" dirty="0"/>
              <a:t>NORMATIVIDAD</a:t>
            </a:r>
          </a:p>
        </p:txBody>
      </p:sp>
      <p:sp>
        <p:nvSpPr>
          <p:cNvPr id="3" name="2 Subtítulo"/>
          <p:cNvSpPr>
            <a:spLocks noGrp="1"/>
          </p:cNvSpPr>
          <p:nvPr>
            <p:ph type="subTitle" idx="1"/>
          </p:nvPr>
        </p:nvSpPr>
        <p:spPr>
          <a:xfrm>
            <a:off x="685800" y="980728"/>
            <a:ext cx="7772400" cy="4032448"/>
          </a:xfrm>
        </p:spPr>
        <p:txBody>
          <a:bodyPr>
            <a:normAutofit/>
          </a:bodyPr>
          <a:lstStyle/>
          <a:p>
            <a:pPr algn="just"/>
            <a:r>
              <a:rPr lang="es-MX" sz="1800" dirty="0">
                <a:solidFill>
                  <a:schemeClr val="tx1"/>
                </a:solidFill>
              </a:rPr>
              <a:t>N</a:t>
            </a:r>
            <a:r>
              <a:rPr lang="es-MX" sz="1800" dirty="0" smtClean="0">
                <a:solidFill>
                  <a:schemeClr val="tx1"/>
                </a:solidFill>
              </a:rPr>
              <a:t>ormatividad </a:t>
            </a:r>
            <a:r>
              <a:rPr lang="es-MX" sz="1800" dirty="0">
                <a:solidFill>
                  <a:schemeClr val="tx1"/>
                </a:solidFill>
              </a:rPr>
              <a:t>esta basada en </a:t>
            </a:r>
            <a:r>
              <a:rPr lang="es-MX" sz="1800" dirty="0" smtClean="0">
                <a:solidFill>
                  <a:schemeClr val="tx1"/>
                </a:solidFill>
              </a:rPr>
              <a:t>la Ley del Servicio Militar publicada en el Diario Oficial de la Federación el 11 de Septiembre de 1940 y la ultima Reforma Publicada DOF 23-01-1998 </a:t>
            </a:r>
            <a:endParaRPr lang="es-MX" sz="1800" dirty="0">
              <a:solidFill>
                <a:schemeClr val="tx1"/>
              </a:solidFill>
            </a:endParaRPr>
          </a:p>
          <a:p>
            <a:pPr algn="just"/>
            <a:r>
              <a:rPr lang="es-MX" sz="1800" dirty="0">
                <a:solidFill>
                  <a:schemeClr val="tx1"/>
                </a:solidFill>
              </a:rPr>
              <a:t>El tiempo de salida es de </a:t>
            </a:r>
            <a:r>
              <a:rPr lang="es-MX" sz="1800" dirty="0" smtClean="0">
                <a:solidFill>
                  <a:schemeClr val="tx1"/>
                </a:solidFill>
              </a:rPr>
              <a:t>dos días.</a:t>
            </a:r>
            <a:endParaRPr lang="es-MX" sz="1800" dirty="0">
              <a:solidFill>
                <a:schemeClr val="tx1"/>
              </a:solidFill>
            </a:endParaRPr>
          </a:p>
          <a:p>
            <a:pPr algn="just"/>
            <a:r>
              <a:rPr lang="es-MX" sz="1800" b="1" dirty="0">
                <a:solidFill>
                  <a:schemeClr val="tx1"/>
                </a:solidFill>
              </a:rPr>
              <a:t>                                                 </a:t>
            </a:r>
          </a:p>
          <a:p>
            <a:pPr algn="just"/>
            <a:r>
              <a:rPr lang="es-MX" sz="1800" b="1" dirty="0">
                <a:solidFill>
                  <a:schemeClr val="tx1"/>
                </a:solidFill>
              </a:rPr>
              <a:t>                                                ETAPAS</a:t>
            </a:r>
            <a:endParaRPr lang="es-MX" sz="1800" dirty="0">
              <a:solidFill>
                <a:schemeClr val="tx1"/>
              </a:solidFill>
            </a:endParaRPr>
          </a:p>
          <a:p>
            <a:pPr algn="just"/>
            <a:r>
              <a:rPr lang="es-MX" sz="1800" dirty="0">
                <a:solidFill>
                  <a:schemeClr val="tx1"/>
                </a:solidFill>
              </a:rPr>
              <a:t>Oficio solicitando un software e instalación en los equipos que se encuentran en ventanilla para la elaboración del tramite, el responsable involucrado es la Dirección de Tecnologías de la Información utilizando el formato que </a:t>
            </a:r>
            <a:r>
              <a:rPr lang="es-MX" sz="1800" dirty="0" smtClean="0">
                <a:solidFill>
                  <a:schemeClr val="tx1"/>
                </a:solidFill>
              </a:rPr>
              <a:t>nos entrega la Zona Militar</a:t>
            </a:r>
            <a:endParaRPr lang="es-MX" sz="1800" dirty="0">
              <a:solidFill>
                <a:schemeClr val="tx1"/>
              </a:solidFill>
            </a:endParaRPr>
          </a:p>
          <a:p>
            <a:pPr algn="l"/>
            <a:endParaRPr lang="es-MX" sz="1800" dirty="0"/>
          </a:p>
        </p:txBody>
      </p:sp>
    </p:spTree>
    <p:extLst>
      <p:ext uri="{BB962C8B-B14F-4D97-AF65-F5344CB8AC3E}">
        <p14:creationId xmlns:p14="http://schemas.microsoft.com/office/powerpoint/2010/main" val="2812183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6633"/>
            <a:ext cx="7772400" cy="864095"/>
          </a:xfrm>
        </p:spPr>
        <p:txBody>
          <a:bodyPr>
            <a:normAutofit/>
          </a:bodyPr>
          <a:lstStyle/>
          <a:p>
            <a:pPr algn="ctr"/>
            <a:r>
              <a:rPr lang="es-MX" sz="1800" dirty="0"/>
              <a:t>DIFUSION</a:t>
            </a:r>
          </a:p>
        </p:txBody>
      </p:sp>
      <p:sp>
        <p:nvSpPr>
          <p:cNvPr id="3" name="2 Subtítulo"/>
          <p:cNvSpPr>
            <a:spLocks noGrp="1"/>
          </p:cNvSpPr>
          <p:nvPr>
            <p:ph type="subTitle" idx="1"/>
          </p:nvPr>
        </p:nvSpPr>
        <p:spPr>
          <a:xfrm>
            <a:off x="685800" y="1052736"/>
            <a:ext cx="7772400" cy="4032448"/>
          </a:xfrm>
        </p:spPr>
        <p:txBody>
          <a:bodyPr>
            <a:normAutofit/>
          </a:bodyPr>
          <a:lstStyle/>
          <a:p>
            <a:pPr algn="just"/>
            <a:endParaRPr lang="es-MX" sz="2800" dirty="0" smtClean="0">
              <a:solidFill>
                <a:schemeClr val="tx1"/>
              </a:solidFill>
            </a:endParaRPr>
          </a:p>
          <a:p>
            <a:pPr algn="just"/>
            <a:r>
              <a:rPr lang="es-MX" sz="1800" dirty="0" smtClean="0">
                <a:solidFill>
                  <a:schemeClr val="tx1"/>
                </a:solidFill>
              </a:rPr>
              <a:t>La </a:t>
            </a:r>
            <a:r>
              <a:rPr lang="es-MX" sz="1800" dirty="0">
                <a:solidFill>
                  <a:schemeClr val="tx1"/>
                </a:solidFill>
              </a:rPr>
              <a:t>difusión es responsabilidad del equipo de mejora mediante folletos que se entregan a los ciudadanos, estos folletos contienen requisitos y horarios de atención para realizar este tramite, </a:t>
            </a:r>
            <a:r>
              <a:rPr lang="es-MX" sz="1800" dirty="0" smtClean="0">
                <a:solidFill>
                  <a:schemeClr val="tx1"/>
                </a:solidFill>
              </a:rPr>
              <a:t>entrega </a:t>
            </a:r>
            <a:r>
              <a:rPr lang="es-MX" sz="1800" dirty="0">
                <a:solidFill>
                  <a:schemeClr val="tx1"/>
                </a:solidFill>
              </a:rPr>
              <a:t>de folletos a Delegados de Comunidades para que los </a:t>
            </a:r>
            <a:r>
              <a:rPr lang="es-MX" sz="1800" dirty="0" smtClean="0">
                <a:solidFill>
                  <a:schemeClr val="tx1"/>
                </a:solidFill>
              </a:rPr>
              <a:t>distribuya </a:t>
            </a:r>
            <a:r>
              <a:rPr lang="es-MX" sz="1800" dirty="0">
                <a:solidFill>
                  <a:schemeClr val="tx1"/>
                </a:solidFill>
              </a:rPr>
              <a:t>entre los habitante de su Comunidad, pegado de lonas en puntos estratégicos tanto en Comunidades como en zona urbana  estas lonas contienen información de tramites, servicios y requisitos ofrecidos por el Centro de Atención, se habilito un modulo de información en el Complejo Administrativo mismo que cuenta con una persona encargada de difundir, informar y entregar folletería con información de tramites y servicios.</a:t>
            </a:r>
          </a:p>
          <a:p>
            <a:pPr algn="l"/>
            <a:endParaRPr lang="es-MX" sz="1900" dirty="0"/>
          </a:p>
        </p:txBody>
      </p:sp>
    </p:spTree>
    <p:extLst>
      <p:ext uri="{BB962C8B-B14F-4D97-AF65-F5344CB8AC3E}">
        <p14:creationId xmlns:p14="http://schemas.microsoft.com/office/powerpoint/2010/main" val="1587057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16633"/>
            <a:ext cx="7772400" cy="792088"/>
          </a:xfrm>
        </p:spPr>
        <p:txBody>
          <a:bodyPr>
            <a:normAutofit/>
          </a:bodyPr>
          <a:lstStyle/>
          <a:p>
            <a:pPr algn="ctr"/>
            <a:r>
              <a:rPr lang="es-MX" sz="1800" dirty="0"/>
              <a:t>OPERACION</a:t>
            </a:r>
          </a:p>
        </p:txBody>
      </p:sp>
      <p:sp>
        <p:nvSpPr>
          <p:cNvPr id="3" name="2 Subtítulo"/>
          <p:cNvSpPr>
            <a:spLocks noGrp="1"/>
          </p:cNvSpPr>
          <p:nvPr>
            <p:ph type="subTitle" idx="1"/>
          </p:nvPr>
        </p:nvSpPr>
        <p:spPr>
          <a:xfrm>
            <a:off x="685800" y="908720"/>
            <a:ext cx="7772400" cy="4104456"/>
          </a:xfrm>
        </p:spPr>
        <p:txBody>
          <a:bodyPr>
            <a:normAutofit/>
          </a:bodyPr>
          <a:lstStyle/>
          <a:p>
            <a:pPr algn="just"/>
            <a:r>
              <a:rPr lang="es-MX" sz="1800" dirty="0">
                <a:solidFill>
                  <a:schemeClr val="tx1"/>
                </a:solidFill>
              </a:rPr>
              <a:t>El personal de ventanilla es el responsable de realizar este tramite </a:t>
            </a:r>
            <a:r>
              <a:rPr lang="es-MX" sz="1800" dirty="0" smtClean="0">
                <a:solidFill>
                  <a:schemeClr val="tx1"/>
                </a:solidFill>
              </a:rPr>
              <a:t>a partir del 1ero de Febrero al 10 de Octubre de cada año </a:t>
            </a:r>
            <a:r>
              <a:rPr lang="es-MX" sz="1800" dirty="0">
                <a:solidFill>
                  <a:schemeClr val="tx1"/>
                </a:solidFill>
              </a:rPr>
              <a:t>mediante la recepción de los documentos solicitados al ciudadano y cargar los datos al sistema para la elaboración de </a:t>
            </a:r>
            <a:r>
              <a:rPr lang="es-MX" sz="1800" dirty="0" smtClean="0">
                <a:solidFill>
                  <a:schemeClr val="tx1"/>
                </a:solidFill>
              </a:rPr>
              <a:t>la pre cartilla.</a:t>
            </a:r>
            <a:endParaRPr lang="es-MX" sz="1800" dirty="0">
              <a:solidFill>
                <a:schemeClr val="tx1"/>
              </a:solidFill>
            </a:endParaRPr>
          </a:p>
          <a:p>
            <a:pPr algn="just"/>
            <a:endParaRPr lang="es-MX" sz="1800" dirty="0">
              <a:solidFill>
                <a:schemeClr val="tx1"/>
              </a:solidFill>
            </a:endParaRPr>
          </a:p>
          <a:p>
            <a:pPr algn="just"/>
            <a:r>
              <a:rPr lang="es-MX" sz="1800" dirty="0">
                <a:solidFill>
                  <a:schemeClr val="tx1"/>
                </a:solidFill>
              </a:rPr>
              <a:t>                                   </a:t>
            </a:r>
            <a:r>
              <a:rPr lang="es-MX" sz="1800" dirty="0" smtClean="0">
                <a:solidFill>
                  <a:schemeClr val="tx1"/>
                </a:solidFill>
              </a:rPr>
              <a:t>      </a:t>
            </a:r>
            <a:r>
              <a:rPr lang="es-MX" sz="1800" b="1" dirty="0">
                <a:solidFill>
                  <a:schemeClr val="tx1"/>
                </a:solidFill>
              </a:rPr>
              <a:t>SEGUIMIENTO</a:t>
            </a:r>
          </a:p>
          <a:p>
            <a:pPr algn="just"/>
            <a:endParaRPr lang="es-MX" sz="1800" dirty="0">
              <a:solidFill>
                <a:schemeClr val="tx1"/>
              </a:solidFill>
            </a:endParaRPr>
          </a:p>
          <a:p>
            <a:pPr algn="just"/>
            <a:r>
              <a:rPr lang="es-MX" sz="1800" dirty="0">
                <a:solidFill>
                  <a:schemeClr val="tx1"/>
                </a:solidFill>
              </a:rPr>
              <a:t>Cada mes se solicita de manera verbal a la Dirección de Tecnologías de la Información revise y de mantenimiento al software y equipos de ventanilla para que de esta manera se asegure el buen funcionamiento de los </a:t>
            </a:r>
            <a:r>
              <a:rPr lang="es-MX" sz="1800" dirty="0" smtClean="0">
                <a:solidFill>
                  <a:schemeClr val="tx1"/>
                </a:solidFill>
              </a:rPr>
              <a:t>mismos, así mismo se entrega reporte mensual a la Zona Militar de los ciudadanos que se alistaron durante ese periodo y al finalizar el año se entrega reporte anual, duplicados y triplicados de las pre cartillas tramitadas durante todo el año.</a:t>
            </a:r>
            <a:endParaRPr lang="es-MX" sz="1800" dirty="0">
              <a:solidFill>
                <a:schemeClr val="tx1"/>
              </a:solidFill>
            </a:endParaRPr>
          </a:p>
          <a:p>
            <a:pPr algn="l"/>
            <a:endParaRPr lang="es-MX" sz="1800" dirty="0"/>
          </a:p>
          <a:p>
            <a:pPr algn="l"/>
            <a:endParaRPr lang="es-MX" sz="1800" dirty="0"/>
          </a:p>
        </p:txBody>
      </p:sp>
    </p:spTree>
    <p:extLst>
      <p:ext uri="{BB962C8B-B14F-4D97-AF65-F5344CB8AC3E}">
        <p14:creationId xmlns:p14="http://schemas.microsoft.com/office/powerpoint/2010/main" val="26651838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1214</TotalTime>
  <Words>1271</Words>
  <Application>Microsoft Office PowerPoint</Application>
  <PresentationFormat>Presentación en pantalla (4:3)</PresentationFormat>
  <Paragraphs>97</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Solsticio</vt:lpstr>
      <vt:lpstr>Presentación de PowerPoint</vt:lpstr>
      <vt:lpstr>   Nombre de Proceso: Carta de Residencia</vt:lpstr>
      <vt:lpstr>NORMATIVIDAD</vt:lpstr>
      <vt:lpstr>DIFUSION </vt:lpstr>
      <vt:lpstr>OPERACION</vt:lpstr>
      <vt:lpstr>Nombre de Proceso: Cartilla del servicio Militar</vt:lpstr>
      <vt:lpstr>NORMATIVIDAD</vt:lpstr>
      <vt:lpstr>DIFUSION</vt:lpstr>
      <vt:lpstr>OPERACION</vt:lpstr>
      <vt:lpstr>Nombre de Proceso: Solicitud de Apoyo</vt:lpstr>
      <vt:lpstr>NORMATIVIDAD</vt:lpstr>
      <vt:lpstr>DIFUSION</vt:lpstr>
      <vt:lpstr> Nombre de Proceso: Solicitud de Toldos y Tapancos</vt:lpstr>
      <vt:lpstr>NORMATIVIDAD</vt:lpstr>
      <vt:lpstr>DIFUSION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Efrain</dc:creator>
  <cp:lastModifiedBy>SECRETARIA_RECEPCION</cp:lastModifiedBy>
  <cp:revision>52</cp:revision>
  <dcterms:created xsi:type="dcterms:W3CDTF">2016-09-08T15:46:19Z</dcterms:created>
  <dcterms:modified xsi:type="dcterms:W3CDTF">2019-11-28T15:42:12Z</dcterms:modified>
</cp:coreProperties>
</file>