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6" r:id="rId5"/>
    <p:sldId id="269" r:id="rId6"/>
    <p:sldId id="265" r:id="rId7"/>
    <p:sldId id="270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uro%20H.%20Ram&#237;rez\Desktop\COMENTARIOS%20PRIMER%20TRIMESTRE%202018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uro%20H.%20Ram&#237;rez\Desktop\COMENTARIOS%20PRIMER%20TRIMESTRE%202018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uro%20H.%20Ram&#237;rez\Desktop\COMENTARIOS%20PRIMER%20TRIMESTRE%202018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uro%20H.%20Ram&#237;rez\Desktop\COMENTARIOS%20PRIMER%20TRIMESTRE%202018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uro%20H.%20Ram&#237;rez\Desktop\COMENTARIOS%20PRIMER%20TRIMESTRE%202018.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uro%20H.%20Ram&#237;rez\Desktop\COMENTARIOS%20PRIMER%20TRIMESTRE%202018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s-MX" sz="1800"/>
              <a:t>TIEMPO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Hoja1!$C$5:$N$5</c:f>
              <c:numCache>
                <c:formatCode>0%</c:formatCode>
                <c:ptCount val="12"/>
                <c:pt idx="0">
                  <c:v>0.9</c:v>
                </c:pt>
                <c:pt idx="1">
                  <c:v>0.4</c:v>
                </c:pt>
                <c:pt idx="2">
                  <c:v>1</c:v>
                </c:pt>
                <c:pt idx="3">
                  <c:v>1</c:v>
                </c:pt>
                <c:pt idx="4">
                  <c:v>0.9</c:v>
                </c:pt>
                <c:pt idx="5">
                  <c:v>0.6</c:v>
                </c:pt>
                <c:pt idx="6">
                  <c:v>0.2</c:v>
                </c:pt>
                <c:pt idx="7">
                  <c:v>1</c:v>
                </c:pt>
                <c:pt idx="8">
                  <c:v>0.7</c:v>
                </c:pt>
                <c:pt idx="9">
                  <c:v>1</c:v>
                </c:pt>
                <c:pt idx="10">
                  <c:v>1</c:v>
                </c:pt>
                <c:pt idx="1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Hoja1!$B$6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Hoja1!$C$6:$N$6</c:f>
              <c:numCache>
                <c:formatCode>0%</c:formatCode>
                <c:ptCount val="12"/>
                <c:pt idx="0">
                  <c:v>0.1</c:v>
                </c:pt>
                <c:pt idx="1">
                  <c:v>0.2</c:v>
                </c:pt>
                <c:pt idx="4">
                  <c:v>0.05</c:v>
                </c:pt>
                <c:pt idx="5">
                  <c:v>0.1</c:v>
                </c:pt>
                <c:pt idx="6">
                  <c:v>0.25</c:v>
                </c:pt>
                <c:pt idx="8">
                  <c:v>0.2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Hoja1!$B$7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Hoja1!$C$7:$N$7</c:f>
              <c:numCache>
                <c:formatCode>0%</c:formatCode>
                <c:ptCount val="12"/>
                <c:pt idx="1">
                  <c:v>0.2</c:v>
                </c:pt>
                <c:pt idx="5">
                  <c:v>0.2</c:v>
                </c:pt>
                <c:pt idx="6">
                  <c:v>0.35</c:v>
                </c:pt>
                <c:pt idx="8">
                  <c:v>0.1</c:v>
                </c:pt>
                <c:pt idx="11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Hoja1!$B$8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Hoja1!$C$8:$N$8</c:f>
              <c:numCache>
                <c:formatCode>0%</c:formatCode>
                <c:ptCount val="12"/>
                <c:pt idx="1">
                  <c:v>0.1</c:v>
                </c:pt>
                <c:pt idx="4">
                  <c:v>7.0000000000000007E-2</c:v>
                </c:pt>
                <c:pt idx="6">
                  <c:v>0.15</c:v>
                </c:pt>
              </c:numCache>
            </c:numRef>
          </c:val>
        </c:ser>
        <c:ser>
          <c:idx val="4"/>
          <c:order val="4"/>
          <c:tx>
            <c:strRef>
              <c:f>Hoja1!$B$9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Hoja1!$C$9:$N$9</c:f>
              <c:numCache>
                <c:formatCode>0%</c:formatCode>
                <c:ptCount val="12"/>
                <c:pt idx="1">
                  <c:v>0.1</c:v>
                </c:pt>
                <c:pt idx="11">
                  <c:v>0.2</c:v>
                </c:pt>
              </c:numCache>
            </c:numRef>
          </c:val>
        </c:ser>
        <c:ser>
          <c:idx val="5"/>
          <c:order val="5"/>
          <c:tx>
            <c:strRef>
              <c:f>Hoja1!$B$10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Hoja1!$C$4:$N$4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Hoja1!$C$10:$N$10</c:f>
              <c:numCache>
                <c:formatCode>General</c:formatCode>
                <c:ptCount val="12"/>
                <c:pt idx="5" formatCode="0%">
                  <c:v>0.1</c:v>
                </c:pt>
                <c:pt idx="6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3637760"/>
        <c:axId val="47514368"/>
        <c:axId val="0"/>
      </c:bar3DChart>
      <c:catAx>
        <c:axId val="43637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7514368"/>
        <c:crosses val="autoZero"/>
        <c:auto val="1"/>
        <c:lblAlgn val="ctr"/>
        <c:lblOffset val="100"/>
        <c:noMultiLvlLbl val="0"/>
      </c:catAx>
      <c:valAx>
        <c:axId val="475143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MX"/>
          </a:p>
        </c:txPr>
        <c:crossAx val="43637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35580708661417"/>
          <c:y val="0.92021682706328367"/>
          <c:w val="0.24955041557305338"/>
          <c:h val="3.3486876640419945E-2"/>
        </c:manualLayout>
      </c:layout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TRATO</a:t>
            </a:r>
            <a:endParaRPr lang="es-MX" dirty="0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Hoja1!$B$14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Hoja1!$C$14:$N$14</c:f>
              <c:numCache>
                <c:formatCode>0%</c:formatCode>
                <c:ptCount val="12"/>
                <c:pt idx="0">
                  <c:v>1</c:v>
                </c:pt>
                <c:pt idx="1">
                  <c:v>0.8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0.8</c:v>
                </c:pt>
                <c:pt idx="6">
                  <c:v>0.55000000000000004</c:v>
                </c:pt>
                <c:pt idx="7">
                  <c:v>0.9</c:v>
                </c:pt>
                <c:pt idx="8">
                  <c:v>0.9</c:v>
                </c:pt>
                <c:pt idx="9">
                  <c:v>1</c:v>
                </c:pt>
                <c:pt idx="10">
                  <c:v>1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Hoja1!$B$15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Hoja1!$C$15:$N$15</c:f>
              <c:numCache>
                <c:formatCode>0%</c:formatCode>
                <c:ptCount val="12"/>
                <c:pt idx="1">
                  <c:v>0.1</c:v>
                </c:pt>
                <c:pt idx="5">
                  <c:v>0.2</c:v>
                </c:pt>
                <c:pt idx="6">
                  <c:v>0.35</c:v>
                </c:pt>
                <c:pt idx="7">
                  <c:v>0.1</c:v>
                </c:pt>
                <c:pt idx="8">
                  <c:v>0.1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Hoja1!$B$16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Hoja1!$C$16:$N$16</c:f>
              <c:numCache>
                <c:formatCode>General</c:formatCode>
                <c:ptCount val="12"/>
                <c:pt idx="6" formatCode="0%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Hoja1!$B$17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Hoja1!$C$17:$N$17</c:f>
              <c:numCache>
                <c:formatCode>General</c:formatCode>
                <c:ptCount val="12"/>
                <c:pt idx="6" formatCode="0%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Hoja1!$B$18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Hoja1!$C$18:$N$18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Hoja1!$B$19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Hoja1!$C$13:$N$13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Hoja1!$C$19:$N$19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7557248"/>
        <c:axId val="47576576"/>
        <c:axId val="0"/>
      </c:bar3DChart>
      <c:catAx>
        <c:axId val="47557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7576576"/>
        <c:crosses val="autoZero"/>
        <c:auto val="1"/>
        <c:lblAlgn val="ctr"/>
        <c:lblOffset val="100"/>
        <c:noMultiLvlLbl val="0"/>
      </c:catAx>
      <c:valAx>
        <c:axId val="475765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47557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 dirty="0" smtClean="0"/>
              <a:t>INFORMACION</a:t>
            </a:r>
            <a:endParaRPr lang="es-MX" sz="2000" dirty="0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Hoja1!$B$24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Hoja1!$C$24:$N$24</c:f>
              <c:numCache>
                <c:formatCode>0%</c:formatCode>
                <c:ptCount val="12"/>
                <c:pt idx="0">
                  <c:v>0.9</c:v>
                </c:pt>
                <c:pt idx="1">
                  <c:v>0.6</c:v>
                </c:pt>
                <c:pt idx="2">
                  <c:v>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0.55000000000000004</c:v>
                </c:pt>
                <c:pt idx="7">
                  <c:v>1</c:v>
                </c:pt>
                <c:pt idx="8">
                  <c:v>0.8</c:v>
                </c:pt>
                <c:pt idx="9">
                  <c:v>1</c:v>
                </c:pt>
                <c:pt idx="10">
                  <c:v>0.95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Hoja1!$B$25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Hoja1!$C$25:$N$25</c:f>
              <c:numCache>
                <c:formatCode>0%</c:formatCode>
                <c:ptCount val="12"/>
                <c:pt idx="0">
                  <c:v>0.1</c:v>
                </c:pt>
                <c:pt idx="1">
                  <c:v>0.2</c:v>
                </c:pt>
                <c:pt idx="3">
                  <c:v>0.1</c:v>
                </c:pt>
                <c:pt idx="6">
                  <c:v>0.3</c:v>
                </c:pt>
                <c:pt idx="8">
                  <c:v>0.2</c:v>
                </c:pt>
                <c:pt idx="10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Hoja1!$B$26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Hoja1!$C$26:$N$26</c:f>
              <c:numCache>
                <c:formatCode>General</c:formatCode>
                <c:ptCount val="12"/>
                <c:pt idx="6" formatCode="0%">
                  <c:v>0.15</c:v>
                </c:pt>
                <c:pt idx="11" formatCode="0%">
                  <c:v>0.2</c:v>
                </c:pt>
              </c:numCache>
            </c:numRef>
          </c:val>
        </c:ser>
        <c:ser>
          <c:idx val="3"/>
          <c:order val="3"/>
          <c:tx>
            <c:strRef>
              <c:f>Hoja1!$B$27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Hoja1!$C$27:$N$27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Hoja1!$B$28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Hoja1!$C$28:$N$28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ser>
          <c:idx val="5"/>
          <c:order val="5"/>
          <c:tx>
            <c:strRef>
              <c:f>Hoja1!$B$29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Hoja1!$C$23:$N$23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Hoja1!$C$29:$N$29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7964928"/>
        <c:axId val="47966464"/>
        <c:axId val="0"/>
      </c:bar3DChart>
      <c:catAx>
        <c:axId val="47964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7966464"/>
        <c:crosses val="autoZero"/>
        <c:auto val="1"/>
        <c:lblAlgn val="ctr"/>
        <c:lblOffset val="100"/>
        <c:noMultiLvlLbl val="0"/>
      </c:catAx>
      <c:valAx>
        <c:axId val="4796646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MX"/>
          </a:p>
        </c:txPr>
        <c:crossAx val="47964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994695975503056"/>
          <c:y val="0.93132793817439474"/>
          <c:w val="0.27316152668416449"/>
          <c:h val="3.3486876640419945E-2"/>
        </c:manualLayout>
      </c:layout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IMAGEN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Hoja1!$B$34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Hoja1!$C$34:$N$34</c:f>
              <c:numCache>
                <c:formatCode>0%</c:formatCode>
                <c:ptCount val="12"/>
                <c:pt idx="0">
                  <c:v>0.8</c:v>
                </c:pt>
                <c:pt idx="1">
                  <c:v>0.5</c:v>
                </c:pt>
                <c:pt idx="2">
                  <c:v>1</c:v>
                </c:pt>
                <c:pt idx="3">
                  <c:v>0.4</c:v>
                </c:pt>
                <c:pt idx="4">
                  <c:v>0.95</c:v>
                </c:pt>
                <c:pt idx="5">
                  <c:v>0.7</c:v>
                </c:pt>
                <c:pt idx="6">
                  <c:v>0.8</c:v>
                </c:pt>
                <c:pt idx="7">
                  <c:v>1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Hoja1!$B$35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Hoja1!$C$35:$N$35</c:f>
              <c:numCache>
                <c:formatCode>0%</c:formatCode>
                <c:ptCount val="12"/>
                <c:pt idx="0">
                  <c:v>0.1</c:v>
                </c:pt>
                <c:pt idx="1">
                  <c:v>0.5</c:v>
                </c:pt>
                <c:pt idx="3">
                  <c:v>0.6</c:v>
                </c:pt>
                <c:pt idx="5">
                  <c:v>0.3</c:v>
                </c:pt>
                <c:pt idx="6">
                  <c:v>0.05</c:v>
                </c:pt>
                <c:pt idx="8">
                  <c:v>0.2</c:v>
                </c:pt>
                <c:pt idx="9">
                  <c:v>0.1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Hoja1!$B$36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Hoja1!$C$36:$N$36</c:f>
              <c:numCache>
                <c:formatCode>General</c:formatCode>
                <c:ptCount val="12"/>
                <c:pt idx="4" formatCode="0%">
                  <c:v>0.05</c:v>
                </c:pt>
                <c:pt idx="6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Hoja1!$B$37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Hoja1!$C$37:$N$37</c:f>
              <c:numCache>
                <c:formatCode>General</c:formatCode>
                <c:ptCount val="12"/>
                <c:pt idx="0" formatCode="0%">
                  <c:v>0.1</c:v>
                </c:pt>
                <c:pt idx="6" formatCode="0%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Hoja1!$B$38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Hoja1!$C$38:$N$38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Hoja1!$B$39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Hoja1!$C$33:$N$33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Hoja1!$C$39:$N$39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8019328"/>
        <c:axId val="48020864"/>
        <c:axId val="0"/>
      </c:bar3DChart>
      <c:catAx>
        <c:axId val="48019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8020864"/>
        <c:crosses val="autoZero"/>
        <c:auto val="1"/>
        <c:lblAlgn val="ctr"/>
        <c:lblOffset val="100"/>
        <c:noMultiLvlLbl val="0"/>
      </c:catAx>
      <c:valAx>
        <c:axId val="4802086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48019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CONFIANZA</a:t>
            </a: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Hoja1!$B$44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Hoja1!$C$44:$N$44</c:f>
              <c:numCache>
                <c:formatCode>0%</c:formatCode>
                <c:ptCount val="12"/>
                <c:pt idx="0">
                  <c:v>1</c:v>
                </c:pt>
                <c:pt idx="1">
                  <c:v>0.8</c:v>
                </c:pt>
                <c:pt idx="2">
                  <c:v>1</c:v>
                </c:pt>
                <c:pt idx="3">
                  <c:v>1</c:v>
                </c:pt>
                <c:pt idx="4">
                  <c:v>0.95</c:v>
                </c:pt>
                <c:pt idx="5">
                  <c:v>0.6</c:v>
                </c:pt>
                <c:pt idx="6">
                  <c:v>0.8</c:v>
                </c:pt>
                <c:pt idx="7">
                  <c:v>0.9</c:v>
                </c:pt>
                <c:pt idx="8">
                  <c:v>1</c:v>
                </c:pt>
                <c:pt idx="9">
                  <c:v>1</c:v>
                </c:pt>
                <c:pt idx="10">
                  <c:v>0.95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Hoja1!$B$45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Hoja1!$C$45:$N$45</c:f>
              <c:numCache>
                <c:formatCode>0%</c:formatCode>
                <c:ptCount val="12"/>
                <c:pt idx="1">
                  <c:v>0.1</c:v>
                </c:pt>
                <c:pt idx="5">
                  <c:v>0.4</c:v>
                </c:pt>
                <c:pt idx="6">
                  <c:v>0.1</c:v>
                </c:pt>
                <c:pt idx="7">
                  <c:v>0.1</c:v>
                </c:pt>
                <c:pt idx="10">
                  <c:v>0.05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Hoja1!$B$46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Hoja1!$C$46:$N$46</c:f>
              <c:numCache>
                <c:formatCode>General</c:formatCode>
                <c:ptCount val="12"/>
                <c:pt idx="6" formatCode="0%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Hoja1!$B$47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Hoja1!$C$47:$N$47</c:f>
              <c:numCache>
                <c:formatCode>0%</c:formatCode>
                <c:ptCount val="12"/>
                <c:pt idx="1">
                  <c:v>0.1</c:v>
                </c:pt>
                <c:pt idx="4">
                  <c:v>0.05</c:v>
                </c:pt>
                <c:pt idx="6">
                  <c:v>0.05</c:v>
                </c:pt>
                <c:pt idx="11">
                  <c:v>0.1</c:v>
                </c:pt>
              </c:numCache>
            </c:numRef>
          </c:val>
        </c:ser>
        <c:ser>
          <c:idx val="4"/>
          <c:order val="4"/>
          <c:tx>
            <c:strRef>
              <c:f>Hoja1!$B$48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Hoja1!$C$48:$N$48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Hoja1!$B$49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Hoja1!$C$43:$N$43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Hoja1!$C$49:$N$49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8077824"/>
        <c:axId val="48091904"/>
        <c:axId val="0"/>
      </c:bar3DChart>
      <c:catAx>
        <c:axId val="48077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8091904"/>
        <c:crosses val="autoZero"/>
        <c:auto val="1"/>
        <c:lblAlgn val="ctr"/>
        <c:lblOffset val="100"/>
        <c:noMultiLvlLbl val="0"/>
      </c:catAx>
      <c:valAx>
        <c:axId val="480919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MX"/>
          </a:p>
        </c:txPr>
        <c:crossAx val="48077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HONESTIDAD</a:t>
            </a:r>
            <a:endParaRPr lang="es-MX" dirty="0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Hoja1!$B$55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Hoja1!$C$55:$N$55</c:f>
              <c:numCache>
                <c:formatCode>0%</c:formatCode>
                <c:ptCount val="12"/>
                <c:pt idx="0">
                  <c:v>1</c:v>
                </c:pt>
                <c:pt idx="1">
                  <c:v>0.8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0.8</c:v>
                </c:pt>
                <c:pt idx="6">
                  <c:v>0.85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0.95</c:v>
                </c:pt>
                <c:pt idx="11">
                  <c:v>0.9</c:v>
                </c:pt>
              </c:numCache>
            </c:numRef>
          </c:val>
        </c:ser>
        <c:ser>
          <c:idx val="1"/>
          <c:order val="1"/>
          <c:tx>
            <c:strRef>
              <c:f>Hoja1!$B$56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Hoja1!$C$56:$N$56</c:f>
              <c:numCache>
                <c:formatCode>0%</c:formatCode>
                <c:ptCount val="12"/>
                <c:pt idx="1">
                  <c:v>0.1</c:v>
                </c:pt>
                <c:pt idx="5">
                  <c:v>0.2</c:v>
                </c:pt>
                <c:pt idx="6">
                  <c:v>0.1</c:v>
                </c:pt>
                <c:pt idx="10">
                  <c:v>0.05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Hoja1!$B$57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Hoja1!$C$57:$N$57</c:f>
              <c:numCache>
                <c:formatCode>General</c:formatCode>
                <c:ptCount val="12"/>
                <c:pt idx="6" formatCode="0%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Hoja1!$B$58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Hoja1!$C$58:$N$58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Hoja1!$B$59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Hoja1!$C$59:$N$59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ser>
          <c:idx val="5"/>
          <c:order val="5"/>
          <c:tx>
            <c:strRef>
              <c:f>Hoja1!$B$60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Hoja1!$C$54:$N$54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Hoja1!$C$60:$N$60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8152960"/>
        <c:axId val="48154496"/>
        <c:axId val="0"/>
      </c:bar3DChart>
      <c:catAx>
        <c:axId val="48152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8154496"/>
        <c:crosses val="autoZero"/>
        <c:auto val="1"/>
        <c:lblAlgn val="ctr"/>
        <c:lblOffset val="100"/>
        <c:noMultiLvlLbl val="0"/>
      </c:catAx>
      <c:valAx>
        <c:axId val="4815449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MX"/>
          </a:p>
        </c:txPr>
        <c:crossAx val="48152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75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26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40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8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5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0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49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2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99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BDFA-878A-4280-88ED-12BD3F35B4C3}" type="datetimeFigureOut">
              <a:rPr lang="es-MX" smtClean="0"/>
              <a:t>31/07/2018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5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848872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755576" y="1700808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GRAFICAS DEL 2DO TRIMESTRE 2018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 smtClean="0"/>
              <a:t>DE LAS ENCUESTAS DE CALIDAD EN EL SERVICIO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66575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3250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64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9722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08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97868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70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2216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86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838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26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3428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72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84887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558605" y="335699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/>
              <a:t>¡¡¡GRACIAS!!!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4199934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</Words>
  <Application>Microsoft Office PowerPoint</Application>
  <PresentationFormat>Presentación en pantalla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H. Ramírez</dc:creator>
  <cp:lastModifiedBy>MAIRA</cp:lastModifiedBy>
  <cp:revision>22</cp:revision>
  <dcterms:created xsi:type="dcterms:W3CDTF">2017-10-05T02:30:29Z</dcterms:created>
  <dcterms:modified xsi:type="dcterms:W3CDTF">2018-07-31T14:48:35Z</dcterms:modified>
</cp:coreProperties>
</file>