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65" r:id="rId5"/>
    <p:sldId id="270" r:id="rId6"/>
    <p:sldId id="269" r:id="rId7"/>
    <p:sldId id="268" r:id="rId8"/>
    <p:sldId id="264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MENTARIOS%20CUARTO%20TRIMESTRE%202017%20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MENTARIOS%20CUARTO%20TRIMESTRE%202017%20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MENTARIOS%20CUARTO%20TRIMESTRE%202017%20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MENTARIOS%20CUARTO%20TRIMESTRE%202017%20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MENTARIOS%20CUARTO%20TRIMESTRE%202017%20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MENTARIOS%20CUARTO%20TRIMESTRE%202017%2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s-MX" sz="2400"/>
              <a:t>TIEMPO</a:t>
            </a:r>
          </a:p>
        </c:rich>
      </c:tx>
      <c:layout/>
      <c:overlay val="1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244203849518806E-2"/>
          <c:y val="2.9819480898221052E-2"/>
          <c:w val="0.93175579615048121"/>
          <c:h val="0.8277306794983960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Hoja1!$B$5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Hoja1!$C$4:$N$4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Hoja1!$C$5:$N$5</c:f>
              <c:numCache>
                <c:formatCode>0%</c:formatCode>
                <c:ptCount val="12"/>
                <c:pt idx="0">
                  <c:v>1</c:v>
                </c:pt>
                <c:pt idx="1">
                  <c:v>0.7</c:v>
                </c:pt>
                <c:pt idx="2">
                  <c:v>0.8</c:v>
                </c:pt>
                <c:pt idx="3">
                  <c:v>0.8</c:v>
                </c:pt>
                <c:pt idx="4">
                  <c:v>0.95</c:v>
                </c:pt>
                <c:pt idx="5">
                  <c:v>0.7</c:v>
                </c:pt>
                <c:pt idx="6">
                  <c:v>0.5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0.5</c:v>
                </c:pt>
                <c:pt idx="11">
                  <c:v>0.5</c:v>
                </c:pt>
              </c:numCache>
            </c:numRef>
          </c:val>
        </c:ser>
        <c:ser>
          <c:idx val="1"/>
          <c:order val="1"/>
          <c:tx>
            <c:strRef>
              <c:f>Hoja1!$B$6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Hoja1!$C$4:$N$4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Hoja1!$C$6:$N$6</c:f>
              <c:numCache>
                <c:formatCode>0%</c:formatCode>
                <c:ptCount val="12"/>
                <c:pt idx="1">
                  <c:v>0.2</c:v>
                </c:pt>
                <c:pt idx="3">
                  <c:v>0.2</c:v>
                </c:pt>
                <c:pt idx="5">
                  <c:v>0.3</c:v>
                </c:pt>
                <c:pt idx="6">
                  <c:v>0.45</c:v>
                </c:pt>
                <c:pt idx="7">
                  <c:v>0.1</c:v>
                </c:pt>
                <c:pt idx="8">
                  <c:v>0.2</c:v>
                </c:pt>
                <c:pt idx="10">
                  <c:v>0.4</c:v>
                </c:pt>
                <c:pt idx="11">
                  <c:v>0.3</c:v>
                </c:pt>
              </c:numCache>
            </c:numRef>
          </c:val>
        </c:ser>
        <c:ser>
          <c:idx val="2"/>
          <c:order val="2"/>
          <c:tx>
            <c:strRef>
              <c:f>Hoja1!$B$7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Hoja1!$C$4:$N$4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Hoja1!$C$7:$N$7</c:f>
              <c:numCache>
                <c:formatCode>0%</c:formatCode>
                <c:ptCount val="12"/>
                <c:pt idx="1">
                  <c:v>0.1</c:v>
                </c:pt>
                <c:pt idx="2">
                  <c:v>0.2</c:v>
                </c:pt>
                <c:pt idx="6">
                  <c:v>0.05</c:v>
                </c:pt>
                <c:pt idx="7">
                  <c:v>0.1</c:v>
                </c:pt>
                <c:pt idx="9">
                  <c:v>0.1</c:v>
                </c:pt>
                <c:pt idx="10">
                  <c:v>0.1</c:v>
                </c:pt>
                <c:pt idx="11">
                  <c:v>0.2</c:v>
                </c:pt>
              </c:numCache>
            </c:numRef>
          </c:val>
        </c:ser>
        <c:ser>
          <c:idx val="3"/>
          <c:order val="3"/>
          <c:tx>
            <c:strRef>
              <c:f>Hoja1!$B$8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cat>
            <c:strRef>
              <c:f>Hoja1!$C$4:$N$4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Hoja1!$C$8:$N$8</c:f>
              <c:numCache>
                <c:formatCode>General</c:formatCode>
                <c:ptCount val="12"/>
              </c:numCache>
            </c:numRef>
          </c:val>
        </c:ser>
        <c:ser>
          <c:idx val="4"/>
          <c:order val="4"/>
          <c:tx>
            <c:strRef>
              <c:f>Hoja1!$B$9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Hoja1!$C$4:$N$4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Hoja1!$C$9:$N$9</c:f>
              <c:numCache>
                <c:formatCode>General</c:formatCode>
                <c:ptCount val="12"/>
                <c:pt idx="4" formatCode="0%">
                  <c:v>0.05</c:v>
                </c:pt>
                <c:pt idx="7" formatCode="0%">
                  <c:v>0.1</c:v>
                </c:pt>
              </c:numCache>
            </c:numRef>
          </c:val>
        </c:ser>
        <c:ser>
          <c:idx val="5"/>
          <c:order val="5"/>
          <c:tx>
            <c:strRef>
              <c:f>Hoja1!$B$10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Hoja1!$C$4:$N$4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Hoja1!$C$10:$N$10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66047104"/>
        <c:axId val="166065280"/>
        <c:axId val="0"/>
      </c:bar3DChart>
      <c:catAx>
        <c:axId val="1660471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MX"/>
          </a:p>
        </c:txPr>
        <c:crossAx val="166065280"/>
        <c:crosses val="autoZero"/>
        <c:auto val="1"/>
        <c:lblAlgn val="ctr"/>
        <c:lblOffset val="100"/>
        <c:noMultiLvlLbl val="0"/>
      </c:catAx>
      <c:valAx>
        <c:axId val="16606528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1660471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s-MX" sz="2400"/>
              <a:t>TRATO</a:t>
            </a:r>
          </a:p>
        </c:rich>
      </c:tx>
      <c:layout/>
      <c:overlay val="1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188648293963245E-2"/>
          <c:y val="5.7597258675998832E-2"/>
          <c:w val="0.93175579615048121"/>
          <c:h val="0.7975303295421405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Hoja1!$B$14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Hoja1!$C$13:$N$13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Hoja1!$C$14:$N$14</c:f>
              <c:numCache>
                <c:formatCode>0%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0.9</c:v>
                </c:pt>
                <c:pt idx="3">
                  <c:v>1</c:v>
                </c:pt>
                <c:pt idx="4">
                  <c:v>0.9</c:v>
                </c:pt>
                <c:pt idx="5">
                  <c:v>0.7</c:v>
                </c:pt>
                <c:pt idx="6">
                  <c:v>0.6</c:v>
                </c:pt>
                <c:pt idx="7">
                  <c:v>0.7</c:v>
                </c:pt>
                <c:pt idx="8">
                  <c:v>0.7</c:v>
                </c:pt>
                <c:pt idx="9">
                  <c:v>1</c:v>
                </c:pt>
                <c:pt idx="10">
                  <c:v>0.7</c:v>
                </c:pt>
                <c:pt idx="11">
                  <c:v>0.6</c:v>
                </c:pt>
              </c:numCache>
            </c:numRef>
          </c:val>
        </c:ser>
        <c:ser>
          <c:idx val="1"/>
          <c:order val="1"/>
          <c:tx>
            <c:strRef>
              <c:f>Hoja1!$B$15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Hoja1!$C$13:$N$13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Hoja1!$C$15:$N$15</c:f>
              <c:numCache>
                <c:formatCode>General</c:formatCode>
                <c:ptCount val="12"/>
                <c:pt idx="4" formatCode="0%">
                  <c:v>0.05</c:v>
                </c:pt>
                <c:pt idx="5" formatCode="0%">
                  <c:v>0.3</c:v>
                </c:pt>
                <c:pt idx="6" formatCode="0%">
                  <c:v>0.35</c:v>
                </c:pt>
                <c:pt idx="7" formatCode="0%">
                  <c:v>0.2</c:v>
                </c:pt>
                <c:pt idx="8" formatCode="0%">
                  <c:v>0.1</c:v>
                </c:pt>
                <c:pt idx="10" formatCode="0%">
                  <c:v>0.2</c:v>
                </c:pt>
                <c:pt idx="11" formatCode="0%">
                  <c:v>0.2</c:v>
                </c:pt>
              </c:numCache>
            </c:numRef>
          </c:val>
        </c:ser>
        <c:ser>
          <c:idx val="2"/>
          <c:order val="2"/>
          <c:tx>
            <c:strRef>
              <c:f>Hoja1!$B$16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Hoja1!$C$13:$N$13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Hoja1!$C$16:$N$16</c:f>
              <c:numCache>
                <c:formatCode>General</c:formatCode>
                <c:ptCount val="12"/>
                <c:pt idx="2" formatCode="0%">
                  <c:v>0.1</c:v>
                </c:pt>
                <c:pt idx="4" formatCode="0%">
                  <c:v>0.05</c:v>
                </c:pt>
                <c:pt idx="6" formatCode="0%">
                  <c:v>0.05</c:v>
                </c:pt>
                <c:pt idx="8" formatCode="0%">
                  <c:v>0.1</c:v>
                </c:pt>
              </c:numCache>
            </c:numRef>
          </c:val>
        </c:ser>
        <c:ser>
          <c:idx val="3"/>
          <c:order val="3"/>
          <c:tx>
            <c:strRef>
              <c:f>Hoja1!$B$17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Hoja1!$C$13:$N$13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Hoja1!$C$17:$N$17</c:f>
              <c:numCache>
                <c:formatCode>General</c:formatCode>
                <c:ptCount val="12"/>
                <c:pt idx="8" formatCode="0%">
                  <c:v>0.1</c:v>
                </c:pt>
                <c:pt idx="10" formatCode="0%">
                  <c:v>0.1</c:v>
                </c:pt>
                <c:pt idx="11" formatCode="0%">
                  <c:v>0.2</c:v>
                </c:pt>
              </c:numCache>
            </c:numRef>
          </c:val>
        </c:ser>
        <c:ser>
          <c:idx val="4"/>
          <c:order val="4"/>
          <c:tx>
            <c:strRef>
              <c:f>Hoja1!$B$18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Hoja1!$C$13:$N$13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Hoja1!$C$18:$N$18</c:f>
              <c:numCache>
                <c:formatCode>General</c:formatCode>
                <c:ptCount val="12"/>
                <c:pt idx="7" formatCode="0%">
                  <c:v>0.1</c:v>
                </c:pt>
              </c:numCache>
            </c:numRef>
          </c:val>
        </c:ser>
        <c:ser>
          <c:idx val="5"/>
          <c:order val="5"/>
          <c:tx>
            <c:strRef>
              <c:f>Hoja1!$B$19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Hoja1!$C$13:$N$13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Hoja1!$C$19:$N$19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67367424"/>
        <c:axId val="167368960"/>
        <c:axId val="0"/>
      </c:bar3DChart>
      <c:catAx>
        <c:axId val="1673674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MX"/>
          </a:p>
        </c:txPr>
        <c:crossAx val="167368960"/>
        <c:crosses val="autoZero"/>
        <c:auto val="1"/>
        <c:lblAlgn val="ctr"/>
        <c:lblOffset val="100"/>
        <c:noMultiLvlLbl val="0"/>
      </c:catAx>
      <c:valAx>
        <c:axId val="16736896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1673674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s-MX" sz="2400"/>
              <a:t>INFORMACIÓN</a:t>
            </a:r>
          </a:p>
        </c:rich>
      </c:tx>
      <c:layout/>
      <c:overlay val="1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188648293963245E-2"/>
          <c:y val="5.7597258675998832E-2"/>
          <c:w val="0.93175579615048121"/>
          <c:h val="0.8187750072907553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Hoja1!$B$24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Hoja1!$C$23:$N$23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Hoja1!$C$24:$N$24</c:f>
              <c:numCache>
                <c:formatCode>0%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0.85</c:v>
                </c:pt>
                <c:pt idx="5">
                  <c:v>0.6</c:v>
                </c:pt>
                <c:pt idx="6">
                  <c:v>0.65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  <c:pt idx="10">
                  <c:v>0.6</c:v>
                </c:pt>
                <c:pt idx="11">
                  <c:v>0.6</c:v>
                </c:pt>
              </c:numCache>
            </c:numRef>
          </c:val>
        </c:ser>
        <c:ser>
          <c:idx val="1"/>
          <c:order val="1"/>
          <c:tx>
            <c:strRef>
              <c:f>Hoja1!$B$25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Hoja1!$C$23:$N$23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Hoja1!$C$25:$N$25</c:f>
              <c:numCache>
                <c:formatCode>General</c:formatCode>
                <c:ptCount val="12"/>
                <c:pt idx="4" formatCode="0%">
                  <c:v>0.15</c:v>
                </c:pt>
                <c:pt idx="5" formatCode="0%">
                  <c:v>0.4</c:v>
                </c:pt>
                <c:pt idx="6" formatCode="0%">
                  <c:v>0.15</c:v>
                </c:pt>
                <c:pt idx="10" formatCode="0%">
                  <c:v>0.3</c:v>
                </c:pt>
                <c:pt idx="11" formatCode="0%">
                  <c:v>0.1</c:v>
                </c:pt>
              </c:numCache>
            </c:numRef>
          </c:val>
        </c:ser>
        <c:ser>
          <c:idx val="2"/>
          <c:order val="2"/>
          <c:tx>
            <c:strRef>
              <c:f>Hoja1!$B$26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Hoja1!$C$23:$N$23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Hoja1!$C$26:$N$26</c:f>
              <c:numCache>
                <c:formatCode>General</c:formatCode>
                <c:ptCount val="12"/>
                <c:pt idx="6" formatCode="0%">
                  <c:v>0.15</c:v>
                </c:pt>
                <c:pt idx="7" formatCode="0%">
                  <c:v>0.1</c:v>
                </c:pt>
                <c:pt idx="10" formatCode="0%">
                  <c:v>0.1</c:v>
                </c:pt>
                <c:pt idx="11" formatCode="0%">
                  <c:v>0.1</c:v>
                </c:pt>
              </c:numCache>
            </c:numRef>
          </c:val>
        </c:ser>
        <c:ser>
          <c:idx val="3"/>
          <c:order val="3"/>
          <c:tx>
            <c:strRef>
              <c:f>Hoja1!$B$27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Hoja1!$C$23:$N$23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Hoja1!$C$27:$N$27</c:f>
              <c:numCache>
                <c:formatCode>General</c:formatCode>
                <c:ptCount val="12"/>
                <c:pt idx="6" formatCode="0%">
                  <c:v>0.05</c:v>
                </c:pt>
                <c:pt idx="8" formatCode="0%">
                  <c:v>0.1</c:v>
                </c:pt>
              </c:numCache>
            </c:numRef>
          </c:val>
        </c:ser>
        <c:ser>
          <c:idx val="4"/>
          <c:order val="4"/>
          <c:tx>
            <c:strRef>
              <c:f>Hoja1!$B$28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Hoja1!$C$23:$N$23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Hoja1!$C$28:$N$28</c:f>
              <c:numCache>
                <c:formatCode>General</c:formatCode>
                <c:ptCount val="12"/>
                <c:pt idx="11" formatCode="0%">
                  <c:v>0.2</c:v>
                </c:pt>
              </c:numCache>
            </c:numRef>
          </c:val>
        </c:ser>
        <c:ser>
          <c:idx val="5"/>
          <c:order val="5"/>
          <c:tx>
            <c:strRef>
              <c:f>Hoja1!$B$29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Hoja1!$C$23:$N$23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Hoja1!$C$29:$N$29</c:f>
              <c:numCache>
                <c:formatCode>General</c:formatCode>
                <c:ptCount val="12"/>
                <c:pt idx="7" formatCode="0%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68400384"/>
        <c:axId val="168401920"/>
        <c:axId val="0"/>
      </c:bar3DChart>
      <c:catAx>
        <c:axId val="1684003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MX"/>
          </a:p>
        </c:txPr>
        <c:crossAx val="168401920"/>
        <c:crosses val="autoZero"/>
        <c:auto val="1"/>
        <c:lblAlgn val="ctr"/>
        <c:lblOffset val="100"/>
        <c:noMultiLvlLbl val="0"/>
      </c:catAx>
      <c:valAx>
        <c:axId val="16840192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1684003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s-MX" sz="2400"/>
              <a:t>IMAGEN</a:t>
            </a:r>
          </a:p>
        </c:rich>
      </c:tx>
      <c:layout/>
      <c:overlay val="1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188648293963245E-2"/>
          <c:y val="4.8337999416739573E-2"/>
          <c:w val="0.93175579615048121"/>
          <c:h val="0.8277306794983960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Hoja1!$B$34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Hoja1!$C$33:$N$33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Hoja1!$C$34:$N$34</c:f>
              <c:numCache>
                <c:formatCode>0%</c:formatCode>
                <c:ptCount val="12"/>
                <c:pt idx="0">
                  <c:v>1</c:v>
                </c:pt>
                <c:pt idx="1">
                  <c:v>0.9</c:v>
                </c:pt>
                <c:pt idx="2">
                  <c:v>1</c:v>
                </c:pt>
                <c:pt idx="3">
                  <c:v>0.9</c:v>
                </c:pt>
                <c:pt idx="4">
                  <c:v>1</c:v>
                </c:pt>
                <c:pt idx="5">
                  <c:v>0.4</c:v>
                </c:pt>
                <c:pt idx="6">
                  <c:v>0.6</c:v>
                </c:pt>
                <c:pt idx="7">
                  <c:v>0.5</c:v>
                </c:pt>
                <c:pt idx="8">
                  <c:v>1</c:v>
                </c:pt>
                <c:pt idx="9">
                  <c:v>1</c:v>
                </c:pt>
                <c:pt idx="10">
                  <c:v>0.8</c:v>
                </c:pt>
                <c:pt idx="11">
                  <c:v>0.8</c:v>
                </c:pt>
              </c:numCache>
            </c:numRef>
          </c:val>
        </c:ser>
        <c:ser>
          <c:idx val="1"/>
          <c:order val="1"/>
          <c:tx>
            <c:strRef>
              <c:f>Hoja1!$B$35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Hoja1!$C$33:$N$33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Hoja1!$C$35:$N$35</c:f>
              <c:numCache>
                <c:formatCode>0%</c:formatCode>
                <c:ptCount val="12"/>
                <c:pt idx="1">
                  <c:v>0.1</c:v>
                </c:pt>
                <c:pt idx="3">
                  <c:v>0.1</c:v>
                </c:pt>
                <c:pt idx="5">
                  <c:v>0.6</c:v>
                </c:pt>
                <c:pt idx="6">
                  <c:v>0.4</c:v>
                </c:pt>
                <c:pt idx="7">
                  <c:v>0.3</c:v>
                </c:pt>
                <c:pt idx="10">
                  <c:v>0.1</c:v>
                </c:pt>
                <c:pt idx="11">
                  <c:v>0.2</c:v>
                </c:pt>
              </c:numCache>
            </c:numRef>
          </c:val>
        </c:ser>
        <c:ser>
          <c:idx val="2"/>
          <c:order val="2"/>
          <c:tx>
            <c:strRef>
              <c:f>Hoja1!$B$36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Hoja1!$C$33:$N$33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Hoja1!$C$36:$N$36</c:f>
              <c:numCache>
                <c:formatCode>General</c:formatCode>
                <c:ptCount val="12"/>
                <c:pt idx="7" formatCode="0%">
                  <c:v>0.1</c:v>
                </c:pt>
                <c:pt idx="10" formatCode="0%">
                  <c:v>0.1</c:v>
                </c:pt>
              </c:numCache>
            </c:numRef>
          </c:val>
        </c:ser>
        <c:ser>
          <c:idx val="3"/>
          <c:order val="3"/>
          <c:tx>
            <c:strRef>
              <c:f>Hoja1!$B$37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Hoja1!$C$33:$N$33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Hoja1!$C$37:$N$37</c:f>
              <c:numCache>
                <c:formatCode>General</c:formatCode>
                <c:ptCount val="12"/>
                <c:pt idx="7" formatCode="0%">
                  <c:v>0.1</c:v>
                </c:pt>
              </c:numCache>
            </c:numRef>
          </c:val>
        </c:ser>
        <c:ser>
          <c:idx val="4"/>
          <c:order val="4"/>
          <c:tx>
            <c:strRef>
              <c:f>Hoja1!$B$38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strRef>
              <c:f>Hoja1!$C$33:$N$33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Hoja1!$C$38:$N$38</c:f>
              <c:numCache>
                <c:formatCode>General</c:formatCode>
                <c:ptCount val="12"/>
              </c:numCache>
            </c:numRef>
          </c:val>
        </c:ser>
        <c:ser>
          <c:idx val="5"/>
          <c:order val="5"/>
          <c:tx>
            <c:strRef>
              <c:f>Hoja1!$B$39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Hoja1!$C$33:$N$33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Hoja1!$C$39:$N$39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73632128"/>
        <c:axId val="173638016"/>
        <c:axId val="0"/>
      </c:bar3DChart>
      <c:catAx>
        <c:axId val="1736321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MX"/>
          </a:p>
        </c:txPr>
        <c:crossAx val="173638016"/>
        <c:crosses val="autoZero"/>
        <c:auto val="1"/>
        <c:lblAlgn val="ctr"/>
        <c:lblOffset val="100"/>
        <c:noMultiLvlLbl val="0"/>
      </c:catAx>
      <c:valAx>
        <c:axId val="17363801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1736321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s-MX" sz="2400"/>
              <a:t>CONFIANZA</a:t>
            </a:r>
          </a:p>
        </c:rich>
      </c:tx>
      <c:layout/>
      <c:overlay val="1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799759405074361E-2"/>
          <c:y val="8.0751968503937011E-2"/>
          <c:w val="0.93175579615048121"/>
          <c:h val="0.8232480314960629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Hoja1!$B$44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Hoja1!$C$43:$N$43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Hoja1!$C$44:$N$44</c:f>
              <c:numCache>
                <c:formatCode>0%</c:formatCode>
                <c:ptCount val="12"/>
                <c:pt idx="0">
                  <c:v>1</c:v>
                </c:pt>
                <c:pt idx="1">
                  <c:v>0.9</c:v>
                </c:pt>
                <c:pt idx="2">
                  <c:v>1</c:v>
                </c:pt>
                <c:pt idx="3">
                  <c:v>1</c:v>
                </c:pt>
                <c:pt idx="4">
                  <c:v>0.95</c:v>
                </c:pt>
                <c:pt idx="5">
                  <c:v>0.6</c:v>
                </c:pt>
                <c:pt idx="6">
                  <c:v>0.75</c:v>
                </c:pt>
                <c:pt idx="7">
                  <c:v>0.5</c:v>
                </c:pt>
                <c:pt idx="8">
                  <c:v>1</c:v>
                </c:pt>
                <c:pt idx="9">
                  <c:v>1</c:v>
                </c:pt>
                <c:pt idx="10">
                  <c:v>0.7</c:v>
                </c:pt>
                <c:pt idx="11">
                  <c:v>0.6</c:v>
                </c:pt>
              </c:numCache>
            </c:numRef>
          </c:val>
        </c:ser>
        <c:ser>
          <c:idx val="1"/>
          <c:order val="1"/>
          <c:tx>
            <c:strRef>
              <c:f>Hoja1!$B$45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Hoja1!$C$43:$N$43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Hoja1!$C$45:$N$45</c:f>
              <c:numCache>
                <c:formatCode>0%</c:formatCode>
                <c:ptCount val="12"/>
                <c:pt idx="1">
                  <c:v>0.1</c:v>
                </c:pt>
                <c:pt idx="4">
                  <c:v>0.05</c:v>
                </c:pt>
                <c:pt idx="5">
                  <c:v>0.4</c:v>
                </c:pt>
                <c:pt idx="6">
                  <c:v>0.25</c:v>
                </c:pt>
                <c:pt idx="7">
                  <c:v>0.3</c:v>
                </c:pt>
                <c:pt idx="10">
                  <c:v>0.1</c:v>
                </c:pt>
                <c:pt idx="11">
                  <c:v>0.1</c:v>
                </c:pt>
              </c:numCache>
            </c:numRef>
          </c:val>
        </c:ser>
        <c:ser>
          <c:idx val="2"/>
          <c:order val="2"/>
          <c:tx>
            <c:strRef>
              <c:f>Hoja1!$B$46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Hoja1!$C$43:$N$43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Hoja1!$C$46:$N$46</c:f>
              <c:numCache>
                <c:formatCode>General</c:formatCode>
                <c:ptCount val="12"/>
                <c:pt idx="7" formatCode="0%">
                  <c:v>0.1</c:v>
                </c:pt>
                <c:pt idx="10" formatCode="0%">
                  <c:v>0.1</c:v>
                </c:pt>
                <c:pt idx="11" formatCode="0%">
                  <c:v>0.1</c:v>
                </c:pt>
              </c:numCache>
            </c:numRef>
          </c:val>
        </c:ser>
        <c:ser>
          <c:idx val="3"/>
          <c:order val="3"/>
          <c:tx>
            <c:strRef>
              <c:f>Hoja1!$B$47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Hoja1!$C$43:$N$43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Hoja1!$C$47:$N$47</c:f>
              <c:numCache>
                <c:formatCode>General</c:formatCode>
                <c:ptCount val="12"/>
                <c:pt idx="7" formatCode="0%">
                  <c:v>0.1</c:v>
                </c:pt>
                <c:pt idx="10" formatCode="0%">
                  <c:v>0.1</c:v>
                </c:pt>
                <c:pt idx="11" formatCode="0%">
                  <c:v>0.2</c:v>
                </c:pt>
              </c:numCache>
            </c:numRef>
          </c:val>
        </c:ser>
        <c:ser>
          <c:idx val="4"/>
          <c:order val="4"/>
          <c:tx>
            <c:strRef>
              <c:f>Hoja1!$B$48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strRef>
              <c:f>Hoja1!$C$43:$N$43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Hoja1!$C$48:$N$48</c:f>
              <c:numCache>
                <c:formatCode>General</c:formatCode>
                <c:ptCount val="12"/>
              </c:numCache>
            </c:numRef>
          </c:val>
        </c:ser>
        <c:ser>
          <c:idx val="5"/>
          <c:order val="5"/>
          <c:tx>
            <c:strRef>
              <c:f>Hoja1!$B$49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Hoja1!$C$43:$N$43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Hoja1!$C$49:$N$49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74030848"/>
        <c:axId val="174032384"/>
        <c:axId val="0"/>
      </c:bar3DChart>
      <c:catAx>
        <c:axId val="1740308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MX"/>
          </a:p>
        </c:txPr>
        <c:crossAx val="174032384"/>
        <c:crosses val="autoZero"/>
        <c:auto val="1"/>
        <c:lblAlgn val="ctr"/>
        <c:lblOffset val="100"/>
        <c:noMultiLvlLbl val="0"/>
      </c:catAx>
      <c:valAx>
        <c:axId val="17403238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1740308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s-MX" sz="2400"/>
              <a:t>HONESTIDAD</a:t>
            </a:r>
          </a:p>
        </c:rich>
      </c:tx>
      <c:layout/>
      <c:overlay val="1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188648293963245E-2"/>
          <c:y val="5.7597258675998832E-2"/>
          <c:w val="0.93175579615048121"/>
          <c:h val="0.8277306794983960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Hoja1!$B$55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Hoja1!$C$54:$N$54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Hoja1!$C$55:$N$55</c:f>
              <c:numCache>
                <c:formatCode>0%</c:formatCode>
                <c:ptCount val="12"/>
                <c:pt idx="0">
                  <c:v>1</c:v>
                </c:pt>
                <c:pt idx="1">
                  <c:v>0.9</c:v>
                </c:pt>
                <c:pt idx="2">
                  <c:v>0.9</c:v>
                </c:pt>
                <c:pt idx="3">
                  <c:v>1</c:v>
                </c:pt>
                <c:pt idx="4">
                  <c:v>0.9</c:v>
                </c:pt>
                <c:pt idx="5">
                  <c:v>0.6</c:v>
                </c:pt>
                <c:pt idx="6">
                  <c:v>0.85</c:v>
                </c:pt>
                <c:pt idx="7">
                  <c:v>0.7</c:v>
                </c:pt>
                <c:pt idx="8">
                  <c:v>1</c:v>
                </c:pt>
                <c:pt idx="9">
                  <c:v>1</c:v>
                </c:pt>
                <c:pt idx="10">
                  <c:v>0.9</c:v>
                </c:pt>
                <c:pt idx="11">
                  <c:v>0.7</c:v>
                </c:pt>
              </c:numCache>
            </c:numRef>
          </c:val>
        </c:ser>
        <c:ser>
          <c:idx val="1"/>
          <c:order val="1"/>
          <c:tx>
            <c:strRef>
              <c:f>Hoja1!$B$56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Hoja1!$C$54:$N$54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Hoja1!$C$56:$N$56</c:f>
              <c:numCache>
                <c:formatCode>0%</c:formatCode>
                <c:ptCount val="12"/>
                <c:pt idx="1">
                  <c:v>0.1</c:v>
                </c:pt>
                <c:pt idx="2">
                  <c:v>0.1</c:v>
                </c:pt>
                <c:pt idx="4">
                  <c:v>0.1</c:v>
                </c:pt>
                <c:pt idx="5">
                  <c:v>0.4</c:v>
                </c:pt>
                <c:pt idx="6">
                  <c:v>0.15</c:v>
                </c:pt>
                <c:pt idx="7">
                  <c:v>0.2</c:v>
                </c:pt>
                <c:pt idx="10">
                  <c:v>0.1</c:v>
                </c:pt>
                <c:pt idx="11">
                  <c:v>0.2</c:v>
                </c:pt>
              </c:numCache>
            </c:numRef>
          </c:val>
        </c:ser>
        <c:ser>
          <c:idx val="2"/>
          <c:order val="2"/>
          <c:tx>
            <c:strRef>
              <c:f>Hoja1!$B$57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Hoja1!$C$54:$N$54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Hoja1!$C$57:$N$57</c:f>
              <c:numCache>
                <c:formatCode>General</c:formatCode>
                <c:ptCount val="12"/>
                <c:pt idx="11" formatCode="0%">
                  <c:v>0.1</c:v>
                </c:pt>
              </c:numCache>
            </c:numRef>
          </c:val>
        </c:ser>
        <c:ser>
          <c:idx val="3"/>
          <c:order val="3"/>
          <c:tx>
            <c:strRef>
              <c:f>Hoja1!$B$58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Hoja1!$C$54:$N$54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Hoja1!$C$58:$N$58</c:f>
              <c:numCache>
                <c:formatCode>General</c:formatCode>
                <c:ptCount val="12"/>
                <c:pt idx="7" formatCode="0%">
                  <c:v>0.1</c:v>
                </c:pt>
              </c:numCache>
            </c:numRef>
          </c:val>
        </c:ser>
        <c:ser>
          <c:idx val="4"/>
          <c:order val="4"/>
          <c:tx>
            <c:strRef>
              <c:f>Hoja1!$B$59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strRef>
              <c:f>Hoja1!$C$54:$N$54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Hoja1!$C$59:$N$59</c:f>
              <c:numCache>
                <c:formatCode>General</c:formatCode>
                <c:ptCount val="12"/>
              </c:numCache>
            </c:numRef>
          </c:val>
        </c:ser>
        <c:ser>
          <c:idx val="5"/>
          <c:order val="5"/>
          <c:tx>
            <c:strRef>
              <c:f>Hoja1!$B$60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Hoja1!$C$54:$N$54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Hoja1!$C$60:$N$60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74347392"/>
        <c:axId val="174348928"/>
        <c:axId val="0"/>
      </c:bar3DChart>
      <c:catAx>
        <c:axId val="1743473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MX"/>
          </a:p>
        </c:txPr>
        <c:crossAx val="174348928"/>
        <c:crosses val="autoZero"/>
        <c:auto val="1"/>
        <c:lblAlgn val="ctr"/>
        <c:lblOffset val="100"/>
        <c:noMultiLvlLbl val="0"/>
      </c:catAx>
      <c:valAx>
        <c:axId val="17434892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1743473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07/05/2018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275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07/05/2018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626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07/05/2018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840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07/05/2018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008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07/05/2018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657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07/05/2018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09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07/05/2018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1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07/05/2018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5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07/05/2018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7491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07/05/2018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25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07/05/2018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699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2BDFA-878A-4280-88ED-12BD3F35B4C3}" type="datetimeFigureOut">
              <a:rPr lang="es-MX" smtClean="0"/>
              <a:t>07/05/2018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155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tipo oficial 2015-20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7848872" cy="10081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CuadroTexto"/>
          <p:cNvSpPr txBox="1"/>
          <p:nvPr/>
        </p:nvSpPr>
        <p:spPr>
          <a:xfrm>
            <a:off x="755576" y="1700808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 smtClean="0"/>
              <a:t>GRAFICAS DEL 1ER TRIMESTRE 2018</a:t>
            </a:r>
          </a:p>
          <a:p>
            <a:pPr algn="ctr"/>
            <a:endParaRPr lang="es-MX" sz="5400" b="1" dirty="0"/>
          </a:p>
          <a:p>
            <a:pPr algn="ctr"/>
            <a:r>
              <a:rPr lang="es-MX" sz="5400" b="1" dirty="0" smtClean="0"/>
              <a:t>DE LAS ENCUESTAS DE CALIDAD EN EL SERVICIO</a:t>
            </a:r>
            <a:endParaRPr lang="es-MX" sz="5400" b="1" dirty="0"/>
          </a:p>
        </p:txBody>
      </p:sp>
    </p:spTree>
    <p:extLst>
      <p:ext uri="{BB962C8B-B14F-4D97-AF65-F5344CB8AC3E}">
        <p14:creationId xmlns:p14="http://schemas.microsoft.com/office/powerpoint/2010/main" val="665752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28676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1220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393631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056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96243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6093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071510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6307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264869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8625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0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248329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9342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tipo oficial 2015-20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848872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1558605" y="3356992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smtClean="0"/>
              <a:t>¡¡¡GRACIAS!!!</a:t>
            </a:r>
            <a:endParaRPr lang="es-MX" sz="7200" b="1" dirty="0"/>
          </a:p>
        </p:txBody>
      </p:sp>
    </p:spTree>
    <p:extLst>
      <p:ext uri="{BB962C8B-B14F-4D97-AF65-F5344CB8AC3E}">
        <p14:creationId xmlns:p14="http://schemas.microsoft.com/office/powerpoint/2010/main" val="41999346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22</Words>
  <Application>Microsoft Office PowerPoint</Application>
  <PresentationFormat>Presentación en pantalla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Arturo H. Ramírez</dc:creator>
  <cp:lastModifiedBy>MAIRA</cp:lastModifiedBy>
  <cp:revision>17</cp:revision>
  <dcterms:created xsi:type="dcterms:W3CDTF">2017-10-05T02:30:29Z</dcterms:created>
  <dcterms:modified xsi:type="dcterms:W3CDTF">2018-05-07T15:10:51Z</dcterms:modified>
</cp:coreProperties>
</file>