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7010400" cy="92360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CURSOS%20HUMANOS\Desktop\NUEVA%20PC\RECURSOS%20HUMANOS\MAS\MAS%202017\COMENTARIOS%20CUARTO%20TRIMESTRE%202017%20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CURSOS%20HUMANOS\Desktop\NUEVA%20PC\RECURSOS%20HUMANOS\MAS\MAS%202017\COMENTARIOS%20CUARTO%20TRIMESTRE%202017%20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CURSOS%20HUMANOS\Desktop\NUEVA%20PC\RECURSOS%20HUMANOS\MAS\MAS%202017\COMENTARIOS%20CUARTO%20TRIMESTRE%202017%20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CURSOS%20HUMANOS\Desktop\NUEVA%20PC\RECURSOS%20HUMANOS\MAS\MAS%202017\COMENTARIOS%20CUARTO%20TRIMESTRE%202017%20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CURSOS%20HUMANOS\Desktop\NUEVA%20PC\RECURSOS%20HUMANOS\MAS\MAS%202017\COMENTARIOS%20CUARTO%20TRIMESTRE%202017%20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CURSOS%20HUMANOS\Desktop\NUEVA%20PC\RECURSOS%20HUMANOS\MAS\MAS%202017\COMENTARIOS%20CUARTO%20TRIMESTRE%202017%2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s-MX" sz="2000"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</a:p>
          <a:p>
            <a: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MX" sz="200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1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524387576552931E-2"/>
          <c:y val="0.10896481552140784"/>
          <c:w val="0.95306419510061247"/>
          <c:h val="0.7267975533895267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'PORCENTAJES 1'!$I$6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1'!$J$5:$U$5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1'!$J$6:$U$6</c:f>
              <c:numCache>
                <c:formatCode>0%</c:formatCode>
                <c:ptCount val="12"/>
                <c:pt idx="0">
                  <c:v>1</c:v>
                </c:pt>
                <c:pt idx="1">
                  <c:v>0.9</c:v>
                </c:pt>
                <c:pt idx="2">
                  <c:v>0.7</c:v>
                </c:pt>
                <c:pt idx="3">
                  <c:v>1</c:v>
                </c:pt>
                <c:pt idx="4">
                  <c:v>0.8</c:v>
                </c:pt>
                <c:pt idx="5">
                  <c:v>0.8</c:v>
                </c:pt>
                <c:pt idx="6">
                  <c:v>0.55000000000000004</c:v>
                </c:pt>
                <c:pt idx="7">
                  <c:v>0.7</c:v>
                </c:pt>
                <c:pt idx="8">
                  <c:v>1</c:v>
                </c:pt>
                <c:pt idx="9">
                  <c:v>1</c:v>
                </c:pt>
                <c:pt idx="10">
                  <c:v>0.4</c:v>
                </c:pt>
                <c:pt idx="11">
                  <c:v>0.7</c:v>
                </c:pt>
              </c:numCache>
            </c:numRef>
          </c:val>
        </c:ser>
        <c:ser>
          <c:idx val="1"/>
          <c:order val="1"/>
          <c:tx>
            <c:strRef>
              <c:f>'PORCENTAJES 1'!$I$7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1'!$J$5:$U$5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1'!$J$7:$U$7</c:f>
              <c:numCache>
                <c:formatCode>0%</c:formatCode>
                <c:ptCount val="12"/>
                <c:pt idx="1">
                  <c:v>0.1</c:v>
                </c:pt>
                <c:pt idx="2">
                  <c:v>0.3</c:v>
                </c:pt>
                <c:pt idx="4">
                  <c:v>0.15</c:v>
                </c:pt>
                <c:pt idx="5">
                  <c:v>0.1</c:v>
                </c:pt>
                <c:pt idx="6">
                  <c:v>0.35</c:v>
                </c:pt>
                <c:pt idx="7">
                  <c:v>0.3</c:v>
                </c:pt>
                <c:pt idx="10">
                  <c:v>0.2</c:v>
                </c:pt>
                <c:pt idx="11">
                  <c:v>0.2</c:v>
                </c:pt>
              </c:numCache>
            </c:numRef>
          </c:val>
        </c:ser>
        <c:ser>
          <c:idx val="2"/>
          <c:order val="2"/>
          <c:tx>
            <c:strRef>
              <c:f>'PORCENTAJES 1'!$I$8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1'!$J$5:$U$5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1'!$J$8:$U$8</c:f>
              <c:numCache>
                <c:formatCode>General</c:formatCode>
                <c:ptCount val="12"/>
                <c:pt idx="4" formatCode="0%">
                  <c:v>0.05</c:v>
                </c:pt>
                <c:pt idx="5" formatCode="0%">
                  <c:v>0.1</c:v>
                </c:pt>
                <c:pt idx="6" formatCode="0%">
                  <c:v>0.1</c:v>
                </c:pt>
                <c:pt idx="10" formatCode="0%">
                  <c:v>0.2</c:v>
                </c:pt>
                <c:pt idx="11" formatCode="0%">
                  <c:v>0.1</c:v>
                </c:pt>
              </c:numCache>
            </c:numRef>
          </c:val>
        </c:ser>
        <c:ser>
          <c:idx val="3"/>
          <c:order val="3"/>
          <c:tx>
            <c:strRef>
              <c:f>'PORCENTAJES 1'!$I$9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1'!$J$5:$U$5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1'!$J$9:$U$9</c:f>
              <c:numCache>
                <c:formatCode>General</c:formatCode>
                <c:ptCount val="12"/>
                <c:pt idx="10" formatCode="0%">
                  <c:v>0.1</c:v>
                </c:pt>
              </c:numCache>
            </c:numRef>
          </c:val>
        </c:ser>
        <c:ser>
          <c:idx val="4"/>
          <c:order val="4"/>
          <c:tx>
            <c:strRef>
              <c:f>'PORCENTAJES 1'!$I$10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cat>
            <c:strRef>
              <c:f>'PORCENTAJES 1'!$J$5:$U$5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1'!$J$10:$U$10</c:f>
              <c:numCache>
                <c:formatCode>General</c:formatCode>
                <c:ptCount val="12"/>
              </c:numCache>
            </c:numRef>
          </c:val>
        </c:ser>
        <c:ser>
          <c:idx val="5"/>
          <c:order val="5"/>
          <c:tx>
            <c:strRef>
              <c:f>'PORCENTAJES 1'!$I$11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1'!$J$5:$U$5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1'!$J$11:$U$11</c:f>
              <c:numCache>
                <c:formatCode>General</c:formatCode>
                <c:ptCount val="12"/>
                <c:pt idx="10" formatCode="0%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32887808"/>
        <c:axId val="233963904"/>
        <c:axId val="0"/>
      </c:bar3DChart>
      <c:catAx>
        <c:axId val="2328878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MX"/>
          </a:p>
        </c:txPr>
        <c:crossAx val="233963904"/>
        <c:crosses val="autoZero"/>
        <c:auto val="1"/>
        <c:lblAlgn val="ctr"/>
        <c:lblOffset val="100"/>
        <c:noMultiLvlLbl val="0"/>
      </c:catAx>
      <c:valAx>
        <c:axId val="23396390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2328878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TRATO</a:t>
            </a:r>
          </a:p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244203849518806E-2"/>
          <c:y val="1.8861913094196561E-2"/>
          <c:w val="0.93175579615048121"/>
          <c:h val="0.8277306794983960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'PORCENTAJES 1'!$I$20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1'!$J$19:$U$19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1'!$J$20:$U$20</c:f>
              <c:numCache>
                <c:formatCode>0%</c:formatCode>
                <c:ptCount val="12"/>
                <c:pt idx="0">
                  <c:v>1</c:v>
                </c:pt>
                <c:pt idx="1">
                  <c:v>0.8</c:v>
                </c:pt>
                <c:pt idx="2">
                  <c:v>0.8</c:v>
                </c:pt>
                <c:pt idx="3">
                  <c:v>1</c:v>
                </c:pt>
                <c:pt idx="4">
                  <c:v>0.8</c:v>
                </c:pt>
                <c:pt idx="5">
                  <c:v>0.9</c:v>
                </c:pt>
                <c:pt idx="6">
                  <c:v>0.8</c:v>
                </c:pt>
                <c:pt idx="7">
                  <c:v>1</c:v>
                </c:pt>
                <c:pt idx="8">
                  <c:v>0.9</c:v>
                </c:pt>
                <c:pt idx="9">
                  <c:v>1</c:v>
                </c:pt>
                <c:pt idx="10">
                  <c:v>0.5</c:v>
                </c:pt>
                <c:pt idx="11">
                  <c:v>0.8</c:v>
                </c:pt>
              </c:numCache>
            </c:numRef>
          </c:val>
        </c:ser>
        <c:ser>
          <c:idx val="1"/>
          <c:order val="1"/>
          <c:tx>
            <c:strRef>
              <c:f>'PORCENTAJES 1'!$I$21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1'!$J$19:$U$19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1'!$J$21:$U$21</c:f>
              <c:numCache>
                <c:formatCode>0%</c:formatCode>
                <c:ptCount val="12"/>
                <c:pt idx="1">
                  <c:v>0.2</c:v>
                </c:pt>
                <c:pt idx="2">
                  <c:v>0.2</c:v>
                </c:pt>
                <c:pt idx="4">
                  <c:v>0.15</c:v>
                </c:pt>
                <c:pt idx="5">
                  <c:v>0.1</c:v>
                </c:pt>
                <c:pt idx="6">
                  <c:v>0.2</c:v>
                </c:pt>
                <c:pt idx="8">
                  <c:v>0.1</c:v>
                </c:pt>
                <c:pt idx="10">
                  <c:v>0.3</c:v>
                </c:pt>
                <c:pt idx="11">
                  <c:v>0.1</c:v>
                </c:pt>
              </c:numCache>
            </c:numRef>
          </c:val>
        </c:ser>
        <c:ser>
          <c:idx val="2"/>
          <c:order val="2"/>
          <c:tx>
            <c:strRef>
              <c:f>'PORCENTAJES 1'!$I$22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 i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1'!$J$19:$U$19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1'!$J$22:$U$22</c:f>
              <c:numCache>
                <c:formatCode>General</c:formatCode>
                <c:ptCount val="12"/>
                <c:pt idx="10" formatCode="0%">
                  <c:v>0.1</c:v>
                </c:pt>
                <c:pt idx="11" formatCode="0%">
                  <c:v>0.1</c:v>
                </c:pt>
              </c:numCache>
            </c:numRef>
          </c:val>
        </c:ser>
        <c:ser>
          <c:idx val="3"/>
          <c:order val="3"/>
          <c:tx>
            <c:strRef>
              <c:f>'PORCENTAJES 1'!$I$23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cat>
            <c:strRef>
              <c:f>'PORCENTAJES 1'!$J$19:$U$19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1'!$J$23:$U$23</c:f>
              <c:numCache>
                <c:formatCode>General</c:formatCode>
                <c:ptCount val="12"/>
              </c:numCache>
            </c:numRef>
          </c:val>
        </c:ser>
        <c:ser>
          <c:idx val="4"/>
          <c:order val="4"/>
          <c:tx>
            <c:strRef>
              <c:f>'PORCENTAJES 1'!$I$24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1'!$J$19:$U$19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1'!$J$24:$U$24</c:f>
              <c:numCache>
                <c:formatCode>General</c:formatCode>
                <c:ptCount val="12"/>
                <c:pt idx="4" formatCode="0%">
                  <c:v>0.05</c:v>
                </c:pt>
                <c:pt idx="10" formatCode="0%">
                  <c:v>0.1</c:v>
                </c:pt>
              </c:numCache>
            </c:numRef>
          </c:val>
        </c:ser>
        <c:ser>
          <c:idx val="5"/>
          <c:order val="5"/>
          <c:tx>
            <c:strRef>
              <c:f>'PORCENTAJES 1'!$I$25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'PORCENTAJES 1'!$J$19:$U$19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1'!$J$25:$U$25</c:f>
              <c:numCache>
                <c:formatCode>General</c:formatCode>
                <c:ptCount val="12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46947840"/>
        <c:axId val="246949376"/>
        <c:axId val="0"/>
      </c:bar3DChart>
      <c:catAx>
        <c:axId val="2469478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MX"/>
          </a:p>
        </c:txPr>
        <c:crossAx val="246949376"/>
        <c:crosses val="autoZero"/>
        <c:auto val="1"/>
        <c:lblAlgn val="ctr"/>
        <c:lblOffset val="100"/>
        <c:noMultiLvlLbl val="0"/>
      </c:catAx>
      <c:valAx>
        <c:axId val="24694937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2469478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s-MX" sz="2000"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</a:p>
          <a:p>
            <a: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MX" sz="200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1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0188648293963245E-2"/>
          <c:y val="5.7597258675998832E-2"/>
          <c:w val="0.93175579615048121"/>
          <c:h val="0.7736445027704870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'PORCENTAJES 1'!$I$33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1'!$J$32:$U$32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1'!$J$33:$U$33</c:f>
              <c:numCache>
                <c:formatCode>0%</c:formatCode>
                <c:ptCount val="12"/>
                <c:pt idx="0">
                  <c:v>1</c:v>
                </c:pt>
                <c:pt idx="1">
                  <c:v>0.9</c:v>
                </c:pt>
                <c:pt idx="2">
                  <c:v>0.6</c:v>
                </c:pt>
                <c:pt idx="3">
                  <c:v>0.7</c:v>
                </c:pt>
                <c:pt idx="4">
                  <c:v>0.75</c:v>
                </c:pt>
                <c:pt idx="5">
                  <c:v>0.9</c:v>
                </c:pt>
                <c:pt idx="6">
                  <c:v>0.3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0.5</c:v>
                </c:pt>
                <c:pt idx="11">
                  <c:v>0.7</c:v>
                </c:pt>
              </c:numCache>
            </c:numRef>
          </c:val>
        </c:ser>
        <c:ser>
          <c:idx val="1"/>
          <c:order val="1"/>
          <c:tx>
            <c:strRef>
              <c:f>'PORCENTAJES 1'!$I$34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1'!$J$32:$U$32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1'!$J$34:$U$34</c:f>
              <c:numCache>
                <c:formatCode>0%</c:formatCode>
                <c:ptCount val="12"/>
                <c:pt idx="1">
                  <c:v>0.1</c:v>
                </c:pt>
                <c:pt idx="2">
                  <c:v>0.4</c:v>
                </c:pt>
                <c:pt idx="3">
                  <c:v>0.1</c:v>
                </c:pt>
                <c:pt idx="4">
                  <c:v>0.2</c:v>
                </c:pt>
                <c:pt idx="5">
                  <c:v>0.1</c:v>
                </c:pt>
                <c:pt idx="6">
                  <c:v>0.7</c:v>
                </c:pt>
                <c:pt idx="10">
                  <c:v>0.2</c:v>
                </c:pt>
                <c:pt idx="11">
                  <c:v>0.3</c:v>
                </c:pt>
              </c:numCache>
            </c:numRef>
          </c:val>
        </c:ser>
        <c:ser>
          <c:idx val="2"/>
          <c:order val="2"/>
          <c:tx>
            <c:strRef>
              <c:f>'PORCENTAJES 1'!$I$35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1'!$J$32:$U$32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1'!$J$35:$U$35</c:f>
              <c:numCache>
                <c:formatCode>General</c:formatCode>
                <c:ptCount val="12"/>
                <c:pt idx="3" formatCode="0%">
                  <c:v>0.2</c:v>
                </c:pt>
                <c:pt idx="10" formatCode="0%">
                  <c:v>0.1</c:v>
                </c:pt>
              </c:numCache>
            </c:numRef>
          </c:val>
        </c:ser>
        <c:ser>
          <c:idx val="3"/>
          <c:order val="3"/>
          <c:tx>
            <c:strRef>
              <c:f>'PORCENTAJES 1'!$I$36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1'!$J$32:$U$32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1'!$J$36:$U$36</c:f>
              <c:numCache>
                <c:formatCode>General</c:formatCode>
                <c:ptCount val="12"/>
                <c:pt idx="4" formatCode="0%">
                  <c:v>0.05</c:v>
                </c:pt>
                <c:pt idx="10" formatCode="0%">
                  <c:v>0.1</c:v>
                </c:pt>
              </c:numCache>
            </c:numRef>
          </c:val>
        </c:ser>
        <c:ser>
          <c:idx val="4"/>
          <c:order val="4"/>
          <c:tx>
            <c:strRef>
              <c:f>'PORCENTAJES 1'!$I$37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cat>
            <c:strRef>
              <c:f>'PORCENTAJES 1'!$J$32:$U$32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1'!$J$37:$U$37</c:f>
              <c:numCache>
                <c:formatCode>General</c:formatCode>
                <c:ptCount val="12"/>
              </c:numCache>
            </c:numRef>
          </c:val>
        </c:ser>
        <c:ser>
          <c:idx val="5"/>
          <c:order val="5"/>
          <c:tx>
            <c:strRef>
              <c:f>'PORCENTAJES 1'!$I$38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1'!$J$32:$U$32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1'!$J$38:$U$38</c:f>
              <c:numCache>
                <c:formatCode>General</c:formatCode>
                <c:ptCount val="12"/>
                <c:pt idx="10" formatCode="0%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46992256"/>
        <c:axId val="249313536"/>
        <c:axId val="0"/>
      </c:bar3DChart>
      <c:catAx>
        <c:axId val="2469922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MX"/>
          </a:p>
        </c:txPr>
        <c:crossAx val="249313536"/>
        <c:crosses val="autoZero"/>
        <c:auto val="1"/>
        <c:lblAlgn val="ctr"/>
        <c:lblOffset val="100"/>
        <c:noMultiLvlLbl val="0"/>
      </c:catAx>
      <c:valAx>
        <c:axId val="24931353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2469922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s-MX" sz="2000">
                <a:latin typeface="Arial" panose="020B0604020202020204" pitchFamily="34" charset="0"/>
                <a:cs typeface="Arial" panose="020B0604020202020204" pitchFamily="34" charset="0"/>
              </a:rPr>
              <a:t>IMAGEN</a:t>
            </a:r>
          </a:p>
          <a:p>
            <a: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MX" sz="200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1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133092738407693E-2"/>
          <c:y val="5.0343394575678033E-2"/>
          <c:w val="0.93175579615048121"/>
          <c:h val="0.7736445027704870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'PORCENTAJES 1'!$I$46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1'!$J$45:$U$45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1'!$J$46:$U$46</c:f>
              <c:numCache>
                <c:formatCode>0%</c:formatCode>
                <c:ptCount val="12"/>
                <c:pt idx="0">
                  <c:v>0.9</c:v>
                </c:pt>
                <c:pt idx="1">
                  <c:v>0.4</c:v>
                </c:pt>
                <c:pt idx="2">
                  <c:v>0.9</c:v>
                </c:pt>
                <c:pt idx="3">
                  <c:v>0.6</c:v>
                </c:pt>
                <c:pt idx="4">
                  <c:v>0.55000000000000004</c:v>
                </c:pt>
                <c:pt idx="5">
                  <c:v>1</c:v>
                </c:pt>
                <c:pt idx="6">
                  <c:v>0.2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  <c:pt idx="10">
                  <c:v>0.7</c:v>
                </c:pt>
                <c:pt idx="11">
                  <c:v>0.8</c:v>
                </c:pt>
              </c:numCache>
            </c:numRef>
          </c:val>
        </c:ser>
        <c:ser>
          <c:idx val="1"/>
          <c:order val="1"/>
          <c:tx>
            <c:strRef>
              <c:f>'PORCENTAJES 1'!$I$47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1'!$J$45:$U$45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1'!$J$47:$U$47</c:f>
              <c:numCache>
                <c:formatCode>0%</c:formatCode>
                <c:ptCount val="12"/>
                <c:pt idx="0">
                  <c:v>0.1</c:v>
                </c:pt>
                <c:pt idx="1">
                  <c:v>0.4</c:v>
                </c:pt>
                <c:pt idx="2">
                  <c:v>0.1</c:v>
                </c:pt>
                <c:pt idx="3">
                  <c:v>0.2</c:v>
                </c:pt>
                <c:pt idx="4">
                  <c:v>0.25</c:v>
                </c:pt>
                <c:pt idx="6">
                  <c:v>0.8</c:v>
                </c:pt>
                <c:pt idx="7">
                  <c:v>0.2</c:v>
                </c:pt>
                <c:pt idx="10">
                  <c:v>0.2</c:v>
                </c:pt>
                <c:pt idx="11">
                  <c:v>0.2</c:v>
                </c:pt>
              </c:numCache>
            </c:numRef>
          </c:val>
        </c:ser>
        <c:ser>
          <c:idx val="2"/>
          <c:order val="2"/>
          <c:tx>
            <c:strRef>
              <c:f>'PORCENTAJES 1'!$I$48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1'!$J$45:$U$45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1'!$J$48:$U$48</c:f>
              <c:numCache>
                <c:formatCode>General</c:formatCode>
                <c:ptCount val="12"/>
                <c:pt idx="3" formatCode="0%">
                  <c:v>0.2</c:v>
                </c:pt>
                <c:pt idx="4" formatCode="0%">
                  <c:v>0.2</c:v>
                </c:pt>
                <c:pt idx="8" formatCode="0%">
                  <c:v>0.1</c:v>
                </c:pt>
              </c:numCache>
            </c:numRef>
          </c:val>
        </c:ser>
        <c:ser>
          <c:idx val="3"/>
          <c:order val="3"/>
          <c:tx>
            <c:strRef>
              <c:f>'PORCENTAJES 1'!$I$49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1'!$J$45:$U$45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1'!$J$49:$U$49</c:f>
              <c:numCache>
                <c:formatCode>0%</c:formatCode>
                <c:ptCount val="12"/>
                <c:pt idx="1">
                  <c:v>0.1</c:v>
                </c:pt>
                <c:pt idx="10">
                  <c:v>0.1</c:v>
                </c:pt>
              </c:numCache>
            </c:numRef>
          </c:val>
        </c:ser>
        <c:ser>
          <c:idx val="4"/>
          <c:order val="4"/>
          <c:tx>
            <c:strRef>
              <c:f>'PORCENTAJES 1'!$I$50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cat>
            <c:strRef>
              <c:f>'PORCENTAJES 1'!$J$45:$U$45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1'!$J$50:$U$50</c:f>
              <c:numCache>
                <c:formatCode>General</c:formatCode>
                <c:ptCount val="12"/>
              </c:numCache>
            </c:numRef>
          </c:val>
        </c:ser>
        <c:ser>
          <c:idx val="5"/>
          <c:order val="5"/>
          <c:tx>
            <c:strRef>
              <c:f>'PORCENTAJES 1'!$I$51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1'!$J$45:$U$45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1'!$J$51:$U$51</c:f>
              <c:numCache>
                <c:formatCode>0%</c:formatCode>
                <c:ptCount val="12"/>
                <c:pt idx="1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49373056"/>
        <c:axId val="249375744"/>
        <c:axId val="0"/>
      </c:bar3DChart>
      <c:catAx>
        <c:axId val="2493730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MX"/>
          </a:p>
        </c:txPr>
        <c:crossAx val="249375744"/>
        <c:crosses val="autoZero"/>
        <c:auto val="1"/>
        <c:lblAlgn val="ctr"/>
        <c:lblOffset val="100"/>
        <c:noMultiLvlLbl val="0"/>
      </c:catAx>
      <c:valAx>
        <c:axId val="24937574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2493730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CONFIANZA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'PORCENTAJES 1'!$I$57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1'!$J$56:$U$56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1'!$J$57:$U$57</c:f>
              <c:numCache>
                <c:formatCode>0%</c:formatCode>
                <c:ptCount val="12"/>
                <c:pt idx="0">
                  <c:v>1</c:v>
                </c:pt>
                <c:pt idx="1">
                  <c:v>0.9</c:v>
                </c:pt>
                <c:pt idx="2">
                  <c:v>0.8</c:v>
                </c:pt>
                <c:pt idx="3">
                  <c:v>0.9</c:v>
                </c:pt>
                <c:pt idx="4">
                  <c:v>0.9</c:v>
                </c:pt>
                <c:pt idx="5">
                  <c:v>0.9</c:v>
                </c:pt>
                <c:pt idx="6">
                  <c:v>0.15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0.6</c:v>
                </c:pt>
                <c:pt idx="11">
                  <c:v>0.8</c:v>
                </c:pt>
              </c:numCache>
            </c:numRef>
          </c:val>
        </c:ser>
        <c:ser>
          <c:idx val="1"/>
          <c:order val="1"/>
          <c:tx>
            <c:strRef>
              <c:f>'PORCENTAJES 1'!$I$58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1'!$J$56:$U$56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1'!$J$58:$U$58</c:f>
              <c:numCache>
                <c:formatCode>0%</c:formatCode>
                <c:ptCount val="12"/>
                <c:pt idx="1">
                  <c:v>0.1</c:v>
                </c:pt>
                <c:pt idx="2">
                  <c:v>0.2</c:v>
                </c:pt>
                <c:pt idx="3">
                  <c:v>0.1</c:v>
                </c:pt>
                <c:pt idx="4">
                  <c:v>0.05</c:v>
                </c:pt>
                <c:pt idx="5">
                  <c:v>0.1</c:v>
                </c:pt>
                <c:pt idx="6">
                  <c:v>0.85</c:v>
                </c:pt>
                <c:pt idx="10">
                  <c:v>0.2</c:v>
                </c:pt>
                <c:pt idx="11">
                  <c:v>0.1</c:v>
                </c:pt>
              </c:numCache>
            </c:numRef>
          </c:val>
        </c:ser>
        <c:ser>
          <c:idx val="2"/>
          <c:order val="2"/>
          <c:tx>
            <c:strRef>
              <c:f>'PORCENTAJES 1'!$I$59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1'!$J$56:$U$56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1'!$J$59:$U$59</c:f>
              <c:numCache>
                <c:formatCode>General</c:formatCode>
                <c:ptCount val="12"/>
                <c:pt idx="4" formatCode="0%">
                  <c:v>0.05</c:v>
                </c:pt>
                <c:pt idx="10" formatCode="0%">
                  <c:v>0.1</c:v>
                </c:pt>
                <c:pt idx="11" formatCode="0%">
                  <c:v>0.1</c:v>
                </c:pt>
              </c:numCache>
            </c:numRef>
          </c:val>
        </c:ser>
        <c:ser>
          <c:idx val="3"/>
          <c:order val="3"/>
          <c:tx>
            <c:strRef>
              <c:f>'PORCENTAJES 1'!$I$60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cat>
            <c:strRef>
              <c:f>'PORCENTAJES 1'!$J$56:$U$56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1'!$J$60:$U$60</c:f>
              <c:numCache>
                <c:formatCode>General</c:formatCode>
                <c:ptCount val="12"/>
              </c:numCache>
            </c:numRef>
          </c:val>
        </c:ser>
        <c:ser>
          <c:idx val="4"/>
          <c:order val="4"/>
          <c:tx>
            <c:strRef>
              <c:f>'PORCENTAJES 1'!$I$61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cat>
            <c:strRef>
              <c:f>'PORCENTAJES 1'!$J$56:$U$56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1'!$J$61:$U$61</c:f>
              <c:numCache>
                <c:formatCode>General</c:formatCode>
                <c:ptCount val="12"/>
              </c:numCache>
            </c:numRef>
          </c:val>
        </c:ser>
        <c:ser>
          <c:idx val="5"/>
          <c:order val="5"/>
          <c:tx>
            <c:strRef>
              <c:f>'PORCENTAJES 1'!$I$62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1'!$J$56:$U$56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1'!$J$62:$U$62</c:f>
              <c:numCache>
                <c:formatCode>General</c:formatCode>
                <c:ptCount val="12"/>
                <c:pt idx="10" formatCode="0%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50482688"/>
        <c:axId val="250499072"/>
        <c:axId val="0"/>
      </c:bar3DChart>
      <c:catAx>
        <c:axId val="2504826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MX"/>
          </a:p>
        </c:txPr>
        <c:crossAx val="250499072"/>
        <c:crosses val="autoZero"/>
        <c:auto val="1"/>
        <c:lblAlgn val="ctr"/>
        <c:lblOffset val="100"/>
        <c:noMultiLvlLbl val="0"/>
      </c:catAx>
      <c:valAx>
        <c:axId val="25049907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25048268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s-MX" sz="2000">
                <a:latin typeface="Arial" panose="020B0604020202020204" pitchFamily="34" charset="0"/>
                <a:cs typeface="Arial" panose="020B0604020202020204" pitchFamily="34" charset="0"/>
              </a:rPr>
              <a:t>HONESTIDAD</a:t>
            </a: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'PORCENTAJES 1'!$I$69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1'!$J$68:$U$68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1'!$J$69:$U$69</c:f>
              <c:numCache>
                <c:formatCode>0%</c:formatCode>
                <c:ptCount val="12"/>
                <c:pt idx="0">
                  <c:v>1</c:v>
                </c:pt>
                <c:pt idx="1">
                  <c:v>0.9</c:v>
                </c:pt>
                <c:pt idx="2">
                  <c:v>0.8</c:v>
                </c:pt>
                <c:pt idx="3">
                  <c:v>0.9</c:v>
                </c:pt>
                <c:pt idx="4">
                  <c:v>0.75</c:v>
                </c:pt>
                <c:pt idx="5">
                  <c:v>0.9</c:v>
                </c:pt>
                <c:pt idx="6">
                  <c:v>0.15</c:v>
                </c:pt>
                <c:pt idx="7">
                  <c:v>0.9</c:v>
                </c:pt>
                <c:pt idx="8">
                  <c:v>1</c:v>
                </c:pt>
                <c:pt idx="9">
                  <c:v>1</c:v>
                </c:pt>
                <c:pt idx="10">
                  <c:v>0.6</c:v>
                </c:pt>
                <c:pt idx="11">
                  <c:v>0.8</c:v>
                </c:pt>
              </c:numCache>
            </c:numRef>
          </c:val>
        </c:ser>
        <c:ser>
          <c:idx val="1"/>
          <c:order val="1"/>
          <c:tx>
            <c:strRef>
              <c:f>'PORCENTAJES 1'!$I$70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1'!$J$68:$U$68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1'!$J$70:$U$70</c:f>
              <c:numCache>
                <c:formatCode>0%</c:formatCode>
                <c:ptCount val="12"/>
                <c:pt idx="1">
                  <c:v>0.1</c:v>
                </c:pt>
                <c:pt idx="2">
                  <c:v>0.2</c:v>
                </c:pt>
                <c:pt idx="3">
                  <c:v>0.1</c:v>
                </c:pt>
                <c:pt idx="4">
                  <c:v>0.25</c:v>
                </c:pt>
                <c:pt idx="5">
                  <c:v>0.1</c:v>
                </c:pt>
                <c:pt idx="6">
                  <c:v>0.85</c:v>
                </c:pt>
                <c:pt idx="7">
                  <c:v>0.1</c:v>
                </c:pt>
                <c:pt idx="10">
                  <c:v>0.2</c:v>
                </c:pt>
                <c:pt idx="11">
                  <c:v>0.1</c:v>
                </c:pt>
              </c:numCache>
            </c:numRef>
          </c:val>
        </c:ser>
        <c:ser>
          <c:idx val="2"/>
          <c:order val="2"/>
          <c:tx>
            <c:strRef>
              <c:f>'PORCENTAJES 1'!$I$71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1'!$J$68:$U$68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1'!$J$71:$U$71</c:f>
              <c:numCache>
                <c:formatCode>General</c:formatCode>
                <c:ptCount val="12"/>
                <c:pt idx="10" formatCode="0%">
                  <c:v>0.1</c:v>
                </c:pt>
                <c:pt idx="11" formatCode="0%">
                  <c:v>0.1</c:v>
                </c:pt>
              </c:numCache>
            </c:numRef>
          </c:val>
        </c:ser>
        <c:ser>
          <c:idx val="3"/>
          <c:order val="3"/>
          <c:tx>
            <c:strRef>
              <c:f>'PORCENTAJES 1'!$I$72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cat>
            <c:strRef>
              <c:f>'PORCENTAJES 1'!$J$68:$U$68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1'!$J$72:$U$72</c:f>
              <c:numCache>
                <c:formatCode>General</c:formatCode>
                <c:ptCount val="12"/>
              </c:numCache>
            </c:numRef>
          </c:val>
        </c:ser>
        <c:ser>
          <c:idx val="4"/>
          <c:order val="4"/>
          <c:tx>
            <c:strRef>
              <c:f>'PORCENTAJES 1'!$I$73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cat>
            <c:strRef>
              <c:f>'PORCENTAJES 1'!$J$68:$U$68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1'!$J$73:$U$73</c:f>
              <c:numCache>
                <c:formatCode>General</c:formatCode>
                <c:ptCount val="12"/>
              </c:numCache>
            </c:numRef>
          </c:val>
        </c:ser>
        <c:ser>
          <c:idx val="5"/>
          <c:order val="5"/>
          <c:tx>
            <c:strRef>
              <c:f>'PORCENTAJES 1'!$I$74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'PORCENTAJES 1'!$J$68:$U$68</c:f>
              <c:strCache>
                <c:ptCount val="12"/>
                <c:pt idx="0">
                  <c:v>T.S</c:v>
                </c:pt>
                <c:pt idx="1">
                  <c:v>CADI</c:v>
                </c:pt>
                <c:pt idx="2">
                  <c:v>MHV</c:v>
                </c:pt>
                <c:pt idx="3">
                  <c:v>DIAC</c:v>
                </c:pt>
                <c:pt idx="4">
                  <c:v>ADULT. MAY</c:v>
                </c:pt>
                <c:pt idx="5">
                  <c:v>PROCMAS</c:v>
                </c:pt>
                <c:pt idx="6">
                  <c:v>ALIMENT</c:v>
                </c:pt>
                <c:pt idx="7">
                  <c:v>CANNASE</c:v>
                </c:pt>
                <c:pt idx="8">
                  <c:v>REHAB</c:v>
                </c:pt>
                <c:pt idx="9">
                  <c:v>PSIC.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'PORCENTAJES 1'!$J$74:$U$74</c:f>
              <c:numCache>
                <c:formatCode>General</c:formatCode>
                <c:ptCount val="12"/>
                <c:pt idx="10" formatCode="0%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50540800"/>
        <c:axId val="250565376"/>
        <c:axId val="0"/>
      </c:bar3DChart>
      <c:catAx>
        <c:axId val="2505408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MX"/>
          </a:p>
        </c:txPr>
        <c:crossAx val="250565376"/>
        <c:crosses val="autoZero"/>
        <c:auto val="1"/>
        <c:lblAlgn val="ctr"/>
        <c:lblOffset val="100"/>
        <c:noMultiLvlLbl val="0"/>
      </c:catAx>
      <c:valAx>
        <c:axId val="25056537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2505408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01/02/2018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275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01/02/2018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626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01/02/2018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840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01/02/2018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008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01/02/2018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657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01/02/2018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09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01/02/2018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61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01/02/2018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5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01/02/2018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7491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01/02/2018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25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BDFA-878A-4280-88ED-12BD3F35B4C3}" type="datetimeFigureOut">
              <a:rPr lang="es-MX" smtClean="0"/>
              <a:t>01/02/2018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699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2BDFA-878A-4280-88ED-12BD3F35B4C3}" type="datetimeFigureOut">
              <a:rPr lang="es-MX" smtClean="0"/>
              <a:t>01/02/2018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1F1AB-602B-4630-BEB3-A94A693D2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155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39552" y="908720"/>
            <a:ext cx="77266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/>
              <a:t>GRAFICAS DEL 4TO TRIMESTRE </a:t>
            </a:r>
            <a:r>
              <a:rPr lang="es-MX" sz="3600" b="1" dirty="0" smtClean="0"/>
              <a:t>2017 </a:t>
            </a:r>
          </a:p>
          <a:p>
            <a:pPr algn="ctr"/>
            <a:r>
              <a:rPr lang="es-MX" sz="3600" b="1" dirty="0" smtClean="0"/>
              <a:t>(OCT – DIC)</a:t>
            </a:r>
            <a:endParaRPr lang="es-MX" sz="3600" b="1" dirty="0" smtClean="0"/>
          </a:p>
          <a:p>
            <a:pPr algn="ctr"/>
            <a:endParaRPr lang="es-MX" sz="3600" b="1" dirty="0"/>
          </a:p>
          <a:p>
            <a:pPr algn="ctr"/>
            <a:r>
              <a:rPr lang="es-MX" sz="3600" b="1" dirty="0" smtClean="0"/>
              <a:t>DE LAS ENCUESTAS DE CALIDAD EN EL SERVICIO</a:t>
            </a:r>
            <a:endParaRPr lang="es-MX" sz="36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827584" y="472514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/>
              <a:t> </a:t>
            </a:r>
            <a:r>
              <a:rPr lang="es-MX" sz="3600" b="1" dirty="0" smtClean="0"/>
              <a:t>¡ GRACIAS </a:t>
            </a:r>
            <a:r>
              <a:rPr lang="es-MX" sz="3600" b="1" dirty="0" smtClean="0"/>
              <a:t>POR TUS COMENTARIOS !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66575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331720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906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538940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912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750106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750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127907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005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413785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1968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0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712821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4591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tipo oficial 2015-201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848872" cy="14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1558605" y="3356992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smtClean="0"/>
              <a:t>¡¡¡GRACIAS!!!</a:t>
            </a:r>
            <a:endParaRPr lang="es-MX" sz="7200" b="1" dirty="0"/>
          </a:p>
        </p:txBody>
      </p:sp>
    </p:spTree>
    <p:extLst>
      <p:ext uri="{BB962C8B-B14F-4D97-AF65-F5344CB8AC3E}">
        <p14:creationId xmlns:p14="http://schemas.microsoft.com/office/powerpoint/2010/main" val="419993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34</Words>
  <Application>Microsoft Office PowerPoint</Application>
  <PresentationFormat>Presentación en pantalla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Arturo H. Ramírez</dc:creator>
  <cp:lastModifiedBy>MAIRA</cp:lastModifiedBy>
  <cp:revision>14</cp:revision>
  <cp:lastPrinted>2018-02-01T21:37:47Z</cp:lastPrinted>
  <dcterms:created xsi:type="dcterms:W3CDTF">2017-10-05T02:30:29Z</dcterms:created>
  <dcterms:modified xsi:type="dcterms:W3CDTF">2018-02-01T21:42:12Z</dcterms:modified>
</cp:coreProperties>
</file>