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URO\Nueva%20carpeta\COMENTARIOS%20ENCUESTAS%20TRIMESTRALES%20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URO\Nueva%20carpeta\COMENTARIOS%20ENCUESTAS%20TRIMESTRALES%20201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URO\Nueva%20carpeta\COMENTARIOS%20ENCUESTAS%20TRIMESTRALES%2020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URO\Nueva%20carpeta\COMENTARIOS%20ENCUESTAS%20TRIMESTRALES%2020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URO\Nueva%20carpeta\COMENTARIOS%20ENCUESTAS%20TRIMESTRALES%20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URO\Nueva%20carpeta\COMENTARIOS%20ENCUESTAS%20TRIMESTRALES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TIEMPO</a:t>
            </a:r>
          </a:p>
          <a:p>
            <a:pPr>
              <a:defRPr sz="2000"/>
            </a:pPr>
            <a:endParaRPr lang="es-MX" sz="2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4.8337999416739573E-2"/>
          <c:w val="0.93175579615048121"/>
          <c:h val="0.726520559930008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1'!$J$14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1'!$I$15:$I$26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1'!$J$15:$J$26</c:f>
              <c:numCache>
                <c:formatCode>0%</c:formatCode>
                <c:ptCount val="12"/>
                <c:pt idx="0">
                  <c:v>0.9</c:v>
                </c:pt>
                <c:pt idx="1">
                  <c:v>0.4</c:v>
                </c:pt>
                <c:pt idx="2">
                  <c:v>1</c:v>
                </c:pt>
                <c:pt idx="3">
                  <c:v>0.9</c:v>
                </c:pt>
                <c:pt idx="4">
                  <c:v>0.6</c:v>
                </c:pt>
                <c:pt idx="5">
                  <c:v>0.9</c:v>
                </c:pt>
                <c:pt idx="6">
                  <c:v>0.7</c:v>
                </c:pt>
                <c:pt idx="7">
                  <c:v>0.9</c:v>
                </c:pt>
                <c:pt idx="8">
                  <c:v>0.8</c:v>
                </c:pt>
                <c:pt idx="9">
                  <c:v>0.9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'PORCENTAJES 1'!$K$14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1'!$I$15:$I$26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1'!$K$15:$K$26</c:f>
              <c:numCache>
                <c:formatCode>0%</c:formatCode>
                <c:ptCount val="12"/>
                <c:pt idx="1">
                  <c:v>0.4</c:v>
                </c:pt>
                <c:pt idx="3">
                  <c:v>0.1</c:v>
                </c:pt>
                <c:pt idx="4">
                  <c:v>0.3</c:v>
                </c:pt>
                <c:pt idx="6">
                  <c:v>0.2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1'!$L$14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1'!$I$15:$I$26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1'!$L$15:$L$26</c:f>
              <c:numCache>
                <c:formatCode>General</c:formatCode>
                <c:ptCount val="12"/>
                <c:pt idx="4" formatCode="0%">
                  <c:v>0.1</c:v>
                </c:pt>
                <c:pt idx="5" formatCode="0%">
                  <c:v>0.1</c:v>
                </c:pt>
                <c:pt idx="10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1'!$M$14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1'!$I$15:$I$26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1'!$M$15:$M$26</c:f>
              <c:numCache>
                <c:formatCode>0%</c:formatCode>
                <c:ptCount val="12"/>
                <c:pt idx="1">
                  <c:v>0.2</c:v>
                </c:pt>
                <c:pt idx="6">
                  <c:v>0.1</c:v>
                </c:pt>
                <c:pt idx="8">
                  <c:v>0.1</c:v>
                </c:pt>
              </c:numCache>
            </c:numRef>
          </c:val>
        </c:ser>
        <c:ser>
          <c:idx val="4"/>
          <c:order val="4"/>
          <c:tx>
            <c:strRef>
              <c:f>'PORCENTAJES 1'!$N$14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1'!$I$15:$I$26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1'!$N$15:$N$26</c:f>
              <c:numCache>
                <c:formatCode>General</c:formatCode>
                <c:ptCount val="12"/>
                <c:pt idx="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6947072"/>
        <c:axId val="186948608"/>
        <c:axId val="0"/>
      </c:bar3DChart>
      <c:catAx>
        <c:axId val="186947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186948608"/>
        <c:crosses val="autoZero"/>
        <c:auto val="1"/>
        <c:lblAlgn val="ctr"/>
        <c:lblOffset val="100"/>
        <c:noMultiLvlLbl val="0"/>
      </c:catAx>
      <c:valAx>
        <c:axId val="1869486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86947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TRATO</a:t>
            </a:r>
          </a:p>
          <a:p>
            <a:pPr>
              <a:defRPr sz="2000"/>
            </a:pPr>
            <a:endParaRPr lang="es-MX" sz="2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99759405074361E-2"/>
          <c:y val="3.9078740157480314E-2"/>
          <c:w val="0.93175579615048121"/>
          <c:h val="0.726520559930008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1'!$J$30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1'!$I$31:$I$42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1'!$J$31:$J$42</c:f>
              <c:numCache>
                <c:formatCode>0%</c:formatCode>
                <c:ptCount val="12"/>
                <c:pt idx="0">
                  <c:v>0.9</c:v>
                </c:pt>
                <c:pt idx="1">
                  <c:v>0.8</c:v>
                </c:pt>
                <c:pt idx="2">
                  <c:v>1</c:v>
                </c:pt>
                <c:pt idx="3">
                  <c:v>1</c:v>
                </c:pt>
                <c:pt idx="4">
                  <c:v>0.6</c:v>
                </c:pt>
                <c:pt idx="5">
                  <c:v>1</c:v>
                </c:pt>
                <c:pt idx="6">
                  <c:v>0.9</c:v>
                </c:pt>
                <c:pt idx="7">
                  <c:v>1</c:v>
                </c:pt>
                <c:pt idx="8">
                  <c:v>0.9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'PORCENTAJES 1'!$K$30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1'!$I$31:$I$42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1'!$K$31:$K$42</c:f>
              <c:numCache>
                <c:formatCode>0%</c:formatCode>
                <c:ptCount val="12"/>
                <c:pt idx="1">
                  <c:v>0.1</c:v>
                </c:pt>
                <c:pt idx="4">
                  <c:v>0.3</c:v>
                </c:pt>
                <c:pt idx="6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1'!$L$30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1'!$I$31:$I$42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1'!$L$31:$L$42</c:f>
              <c:numCache>
                <c:formatCode>General</c:formatCode>
                <c:ptCount val="12"/>
                <c:pt idx="0" formatCode="0%">
                  <c:v>0.1</c:v>
                </c:pt>
                <c:pt idx="4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1'!$M$30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1'!$I$31:$I$42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1'!$M$31:$M$42</c:f>
              <c:numCache>
                <c:formatCode>0%</c:formatCode>
                <c:ptCount val="12"/>
                <c:pt idx="1">
                  <c:v>0.1</c:v>
                </c:pt>
                <c:pt idx="8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2539136"/>
        <c:axId val="186180352"/>
        <c:axId val="0"/>
      </c:bar3DChart>
      <c:catAx>
        <c:axId val="72539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186180352"/>
        <c:crosses val="autoZero"/>
        <c:auto val="1"/>
        <c:lblAlgn val="ctr"/>
        <c:lblOffset val="100"/>
        <c:noMultiLvlLbl val="0"/>
      </c:catAx>
      <c:valAx>
        <c:axId val="1861803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725391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INFORMACION</a:t>
            </a:r>
          </a:p>
          <a:p>
            <a:pPr>
              <a:defRPr sz="2000"/>
            </a:pPr>
            <a:endParaRPr lang="es-MX" sz="2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33092738407693E-2"/>
          <c:y val="4.8337999416739573E-2"/>
          <c:w val="0.93175579615048121"/>
          <c:h val="0.726520559930008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1'!$J$46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1'!$I$47:$I$58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1'!$J$47:$J$58</c:f>
              <c:numCache>
                <c:formatCode>0%</c:formatCode>
                <c:ptCount val="12"/>
                <c:pt idx="0">
                  <c:v>1</c:v>
                </c:pt>
                <c:pt idx="1">
                  <c:v>0.7</c:v>
                </c:pt>
                <c:pt idx="2">
                  <c:v>1</c:v>
                </c:pt>
                <c:pt idx="3">
                  <c:v>1</c:v>
                </c:pt>
                <c:pt idx="4">
                  <c:v>0.6</c:v>
                </c:pt>
                <c:pt idx="5">
                  <c:v>1</c:v>
                </c:pt>
                <c:pt idx="6">
                  <c:v>0.9</c:v>
                </c:pt>
                <c:pt idx="7">
                  <c:v>1</c:v>
                </c:pt>
                <c:pt idx="8">
                  <c:v>0.9</c:v>
                </c:pt>
                <c:pt idx="9">
                  <c:v>1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'PORCENTAJES 1'!$K$46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1'!$I$47:$I$58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1'!$K$47:$K$58</c:f>
              <c:numCache>
                <c:formatCode>0%</c:formatCode>
                <c:ptCount val="12"/>
                <c:pt idx="1">
                  <c:v>0.1</c:v>
                </c:pt>
                <c:pt idx="4">
                  <c:v>0.25</c:v>
                </c:pt>
                <c:pt idx="1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1'!$L$46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1'!$I$47:$I$58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1'!$L$47:$L$58</c:f>
              <c:numCache>
                <c:formatCode>0%</c:formatCode>
                <c:ptCount val="12"/>
                <c:pt idx="1">
                  <c:v>0.2</c:v>
                </c:pt>
                <c:pt idx="4">
                  <c:v>0.15</c:v>
                </c:pt>
                <c:pt idx="6">
                  <c:v>0.1</c:v>
                </c:pt>
                <c:pt idx="1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1'!$M$46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'PORCENTAJES 1'!$I$47:$I$58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1'!$M$47:$M$58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'PORCENTAJES 1'!$N$46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1'!$I$47:$I$58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1'!$N$47:$N$58</c:f>
              <c:numCache>
                <c:formatCode>General</c:formatCode>
                <c:ptCount val="12"/>
                <c:pt idx="8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977600"/>
        <c:axId val="5984640"/>
        <c:axId val="0"/>
      </c:bar3DChart>
      <c:catAx>
        <c:axId val="5977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5984640"/>
        <c:crosses val="autoZero"/>
        <c:auto val="1"/>
        <c:lblAlgn val="ctr"/>
        <c:lblOffset val="100"/>
        <c:noMultiLvlLbl val="0"/>
      </c:catAx>
      <c:valAx>
        <c:axId val="59846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5977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IMAGEN</a:t>
            </a:r>
          </a:p>
          <a:p>
            <a:pPr>
              <a:defRPr sz="2000"/>
            </a:pPr>
            <a:endParaRPr lang="es-MX" sz="2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466426071741038E-2"/>
          <c:y val="4.8337999416739573E-2"/>
          <c:w val="0.93175579615048121"/>
          <c:h val="0.726520559930008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1'!$J$120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1'!$I$121:$I$132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1'!$J$121:$J$132</c:f>
              <c:numCache>
                <c:formatCode>0%</c:formatCode>
                <c:ptCount val="12"/>
                <c:pt idx="0">
                  <c:v>0.8</c:v>
                </c:pt>
                <c:pt idx="1">
                  <c:v>0.7</c:v>
                </c:pt>
                <c:pt idx="2">
                  <c:v>1</c:v>
                </c:pt>
                <c:pt idx="3">
                  <c:v>1</c:v>
                </c:pt>
                <c:pt idx="4">
                  <c:v>0.6</c:v>
                </c:pt>
                <c:pt idx="5">
                  <c:v>1</c:v>
                </c:pt>
                <c:pt idx="6">
                  <c:v>1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'PORCENTAJES 1'!$K$120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1'!$I$121:$I$132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1'!$K$121:$K$132</c:f>
              <c:numCache>
                <c:formatCode>0%</c:formatCode>
                <c:ptCount val="12"/>
                <c:pt idx="0">
                  <c:v>0.2</c:v>
                </c:pt>
                <c:pt idx="1">
                  <c:v>0.2</c:v>
                </c:pt>
                <c:pt idx="4">
                  <c:v>0.3</c:v>
                </c:pt>
                <c:pt idx="7">
                  <c:v>0.2</c:v>
                </c:pt>
                <c:pt idx="1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1'!$L$120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1'!$I$121:$I$132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1'!$L$121:$L$132</c:f>
              <c:numCache>
                <c:formatCode>General</c:formatCode>
                <c:ptCount val="12"/>
                <c:pt idx="4" formatCode="0%">
                  <c:v>0.1</c:v>
                </c:pt>
                <c:pt idx="8" formatCode="0%">
                  <c:v>0.1</c:v>
                </c:pt>
                <c:pt idx="10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1'!$M$120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1'!$I$121:$I$132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1'!$M$121:$M$132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022272"/>
        <c:axId val="6023808"/>
        <c:axId val="0"/>
      </c:bar3DChart>
      <c:catAx>
        <c:axId val="6022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6023808"/>
        <c:crosses val="autoZero"/>
        <c:auto val="1"/>
        <c:lblAlgn val="ctr"/>
        <c:lblOffset val="100"/>
        <c:noMultiLvlLbl val="0"/>
      </c:catAx>
      <c:valAx>
        <c:axId val="60238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6022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CONFIANZA</a:t>
            </a:r>
          </a:p>
          <a:p>
            <a:pPr>
              <a:defRPr sz="2000"/>
            </a:pPr>
            <a:endParaRPr lang="es-MX" sz="2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4.8337999416739573E-2"/>
          <c:w val="0.93175579615048121"/>
          <c:h val="0.726520559930008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1'!$J$135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1'!$I$136:$I$147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1'!$J$136:$J$147</c:f>
              <c:numCache>
                <c:formatCode>0%</c:formatCode>
                <c:ptCount val="12"/>
                <c:pt idx="0">
                  <c:v>1</c:v>
                </c:pt>
                <c:pt idx="1">
                  <c:v>0.8</c:v>
                </c:pt>
                <c:pt idx="2">
                  <c:v>1</c:v>
                </c:pt>
                <c:pt idx="3">
                  <c:v>0.8</c:v>
                </c:pt>
                <c:pt idx="4">
                  <c:v>0.6</c:v>
                </c:pt>
                <c:pt idx="5">
                  <c:v>0.9</c:v>
                </c:pt>
                <c:pt idx="6">
                  <c:v>0.8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0.8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'PORCENTAJES 1'!$K$135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1'!$I$136:$I$147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1'!$K$136:$K$147</c:f>
              <c:numCache>
                <c:formatCode>0%</c:formatCode>
                <c:ptCount val="12"/>
                <c:pt idx="1">
                  <c:v>0.1</c:v>
                </c:pt>
                <c:pt idx="3">
                  <c:v>0.1</c:v>
                </c:pt>
                <c:pt idx="4">
                  <c:v>0.3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1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1'!$L$135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1'!$I$136:$I$147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1'!$L$136:$L$147</c:f>
              <c:numCache>
                <c:formatCode>General</c:formatCode>
                <c:ptCount val="12"/>
                <c:pt idx="4" formatCode="0%">
                  <c:v>0.1</c:v>
                </c:pt>
                <c:pt idx="6" formatCode="0%">
                  <c:v>0.1</c:v>
                </c:pt>
                <c:pt idx="7" formatCode="0%">
                  <c:v>0.1</c:v>
                </c:pt>
                <c:pt idx="8" formatCode="0%">
                  <c:v>0.1</c:v>
                </c:pt>
                <c:pt idx="10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1'!$M$135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1'!$I$136:$I$147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1'!$M$136:$M$147</c:f>
              <c:numCache>
                <c:formatCode>0%</c:formatCode>
                <c:ptCount val="12"/>
                <c:pt idx="1">
                  <c:v>0.1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1469696"/>
        <c:axId val="51496064"/>
        <c:axId val="0"/>
      </c:bar3DChart>
      <c:catAx>
        <c:axId val="51469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51496064"/>
        <c:crosses val="autoZero"/>
        <c:auto val="1"/>
        <c:lblAlgn val="ctr"/>
        <c:lblOffset val="100"/>
        <c:noMultiLvlLbl val="0"/>
      </c:catAx>
      <c:valAx>
        <c:axId val="5149606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51469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s-MX" sz="2000"/>
              <a:t>HONESTIDAD</a:t>
            </a:r>
          </a:p>
          <a:p>
            <a:pPr>
              <a:defRPr sz="2000"/>
            </a:pPr>
            <a:endParaRPr lang="es-MX" sz="2000"/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4.8337999416739573E-2"/>
          <c:w val="0.93175579615048121"/>
          <c:h val="0.726520559930008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1'!$J$151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1'!$I$152:$I$163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1'!$J$152:$J$163</c:f>
              <c:numCache>
                <c:formatCode>0%</c:formatCode>
                <c:ptCount val="12"/>
                <c:pt idx="0">
                  <c:v>0.9</c:v>
                </c:pt>
                <c:pt idx="1">
                  <c:v>0.8</c:v>
                </c:pt>
                <c:pt idx="2">
                  <c:v>1</c:v>
                </c:pt>
                <c:pt idx="3">
                  <c:v>1</c:v>
                </c:pt>
                <c:pt idx="4">
                  <c:v>0.6</c:v>
                </c:pt>
                <c:pt idx="5">
                  <c:v>1</c:v>
                </c:pt>
                <c:pt idx="6">
                  <c:v>0.7</c:v>
                </c:pt>
                <c:pt idx="7">
                  <c:v>1</c:v>
                </c:pt>
                <c:pt idx="8">
                  <c:v>0.9</c:v>
                </c:pt>
                <c:pt idx="9">
                  <c:v>1</c:v>
                </c:pt>
                <c:pt idx="10">
                  <c:v>0.9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'PORCENTAJES 1'!$K$151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1'!$I$152:$I$163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1'!$K$152:$K$163</c:f>
              <c:numCache>
                <c:formatCode>0%</c:formatCode>
                <c:ptCount val="12"/>
                <c:pt idx="0">
                  <c:v>0.1</c:v>
                </c:pt>
                <c:pt idx="1">
                  <c:v>0.1</c:v>
                </c:pt>
                <c:pt idx="4">
                  <c:v>0.3</c:v>
                </c:pt>
                <c:pt idx="6">
                  <c:v>0.3</c:v>
                </c:pt>
                <c:pt idx="1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1'!$L$151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1'!$I$152:$I$163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1'!$L$152:$L$163</c:f>
              <c:numCache>
                <c:formatCode>General</c:formatCode>
                <c:ptCount val="12"/>
                <c:pt idx="4" formatCode="0%">
                  <c:v>0.1</c:v>
                </c:pt>
                <c:pt idx="8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1'!$M$151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1'!$I$152:$I$163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PSICOLOGIA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1'!$M$152:$M$163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1599232"/>
        <c:axId val="51600768"/>
        <c:axId val="0"/>
      </c:bar3DChart>
      <c:catAx>
        <c:axId val="515992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51600768"/>
        <c:crosses val="autoZero"/>
        <c:auto val="1"/>
        <c:lblAlgn val="ctr"/>
        <c:lblOffset val="100"/>
        <c:noMultiLvlLbl val="0"/>
      </c:catAx>
      <c:valAx>
        <c:axId val="516007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51599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75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26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40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8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5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0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49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2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99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BDFA-878A-4280-88ED-12BD3F35B4C3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5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848872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755576" y="1700808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GRAFICAS DEL 3ER TRIMESTRE 2017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 smtClean="0"/>
              <a:t>DE LAS ENCUESTAS DE CALIDAD EN EL SERVICIO</a:t>
            </a:r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66575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9693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06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3010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12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9815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50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8690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05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84719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96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7966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59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84887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558605" y="335699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/>
              <a:t>¡¡¡GRACIAS!!!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4199934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</Words>
  <Application>Microsoft Office PowerPoint</Application>
  <PresentationFormat>Presentación en pantalla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H. Ramírez</dc:creator>
  <cp:lastModifiedBy>MAIRA</cp:lastModifiedBy>
  <cp:revision>8</cp:revision>
  <dcterms:created xsi:type="dcterms:W3CDTF">2017-10-05T02:30:29Z</dcterms:created>
  <dcterms:modified xsi:type="dcterms:W3CDTF">2017-10-05T20:35:16Z</dcterms:modified>
</cp:coreProperties>
</file>