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3" r:id="rId6"/>
    <p:sldId id="262" r:id="rId7"/>
    <p:sldId id="261" r:id="rId8"/>
    <p:sldId id="266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RCETAJ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RCETAJ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RCETAJ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RCETAJ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E:\PORCETAJ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TIEMPO</a:t>
            </a:r>
          </a:p>
          <a:p>
            <a:pPr>
              <a:defRPr/>
            </a:pPr>
            <a:endParaRPr lang="es-ES" dirty="0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Hoja3!$B$3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Hoja3!$A$4:$A$15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Hoja3!$B$4:$B$15</c:f>
              <c:numCache>
                <c:formatCode>0%</c:formatCode>
                <c:ptCount val="12"/>
                <c:pt idx="0">
                  <c:v>0.9</c:v>
                </c:pt>
                <c:pt idx="1">
                  <c:v>0.7000000000000004</c:v>
                </c:pt>
                <c:pt idx="2">
                  <c:v>0.60000000000000042</c:v>
                </c:pt>
                <c:pt idx="3">
                  <c:v>0.8</c:v>
                </c:pt>
                <c:pt idx="4">
                  <c:v>0.9</c:v>
                </c:pt>
                <c:pt idx="5">
                  <c:v>0.5</c:v>
                </c:pt>
                <c:pt idx="6">
                  <c:v>0.8</c:v>
                </c:pt>
                <c:pt idx="7">
                  <c:v>0.8</c:v>
                </c:pt>
                <c:pt idx="8">
                  <c:v>0.7000000000000004</c:v>
                </c:pt>
                <c:pt idx="9">
                  <c:v>0.8</c:v>
                </c:pt>
                <c:pt idx="10">
                  <c:v>0.7000000000000004</c:v>
                </c:pt>
                <c:pt idx="11">
                  <c:v>0.60000000000000042</c:v>
                </c:pt>
              </c:numCache>
            </c:numRef>
          </c:val>
        </c:ser>
        <c:ser>
          <c:idx val="1"/>
          <c:order val="1"/>
          <c:tx>
            <c:strRef>
              <c:f>Hoja3!$C$3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Hoja3!$A$4:$A$15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Hoja3!$C$4:$C$15</c:f>
              <c:numCache>
                <c:formatCode>0%</c:formatCode>
                <c:ptCount val="12"/>
                <c:pt idx="0">
                  <c:v>0.1</c:v>
                </c:pt>
                <c:pt idx="1">
                  <c:v>0.30000000000000021</c:v>
                </c:pt>
                <c:pt idx="2">
                  <c:v>0.30000000000000021</c:v>
                </c:pt>
                <c:pt idx="3">
                  <c:v>0.1</c:v>
                </c:pt>
                <c:pt idx="4">
                  <c:v>0.1</c:v>
                </c:pt>
                <c:pt idx="5">
                  <c:v>0.4</c:v>
                </c:pt>
                <c:pt idx="6">
                  <c:v>0.2</c:v>
                </c:pt>
                <c:pt idx="7">
                  <c:v>0.2</c:v>
                </c:pt>
                <c:pt idx="8">
                  <c:v>0.30000000000000021</c:v>
                </c:pt>
                <c:pt idx="10">
                  <c:v>0.1</c:v>
                </c:pt>
                <c:pt idx="11">
                  <c:v>0.30000000000000021</c:v>
                </c:pt>
              </c:numCache>
            </c:numRef>
          </c:val>
        </c:ser>
        <c:ser>
          <c:idx val="2"/>
          <c:order val="2"/>
          <c:tx>
            <c:strRef>
              <c:f>Hoja3!$D$3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Hoja3!$A$4:$A$15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Hoja3!$D$4:$D$15</c:f>
              <c:numCache>
                <c:formatCode>General</c:formatCode>
                <c:ptCount val="12"/>
                <c:pt idx="2" formatCode="0%">
                  <c:v>0.1</c:v>
                </c:pt>
                <c:pt idx="3" formatCode="0%">
                  <c:v>0.1</c:v>
                </c:pt>
                <c:pt idx="9" formatCode="0%">
                  <c:v>0.1</c:v>
                </c:pt>
                <c:pt idx="10" formatCode="0%">
                  <c:v>0.2</c:v>
                </c:pt>
                <c:pt idx="11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Hoja3!$E$3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Hoja3!$A$4:$A$15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Hoja3!$E$4:$E$15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Hoja3!$F$3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Hoja3!$A$4:$A$15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Hoja3!$F$4:$F$15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Hoja3!$G$3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Hoja3!$A$4:$A$15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Hoja3!$G$4:$G$15</c:f>
              <c:numCache>
                <c:formatCode>General</c:formatCode>
                <c:ptCount val="12"/>
                <c:pt idx="5" formatCode="0%">
                  <c:v>0.1</c:v>
                </c:pt>
                <c:pt idx="9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6681856"/>
        <c:axId val="66695936"/>
        <c:axId val="0"/>
      </c:bar3DChart>
      <c:catAx>
        <c:axId val="6668185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66695936"/>
        <c:crosses val="autoZero"/>
        <c:auto val="1"/>
        <c:lblAlgn val="ctr"/>
        <c:lblOffset val="100"/>
        <c:noMultiLvlLbl val="0"/>
      </c:catAx>
      <c:valAx>
        <c:axId val="66695936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6668185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TRATO</a:t>
            </a:r>
          </a:p>
          <a:p>
            <a:pPr>
              <a:defRPr/>
            </a:pPr>
            <a:endParaRPr lang="es-ES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Hoja3!$B$19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Hoja3!$A$20:$A$31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Hoja3!$B$20:$B$31</c:f>
              <c:numCache>
                <c:formatCode>0%</c:formatCode>
                <c:ptCount val="12"/>
                <c:pt idx="0">
                  <c:v>0.9</c:v>
                </c:pt>
                <c:pt idx="1">
                  <c:v>1</c:v>
                </c:pt>
                <c:pt idx="2">
                  <c:v>0.8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0.8500000000000002</c:v>
                </c:pt>
                <c:pt idx="7">
                  <c:v>1</c:v>
                </c:pt>
                <c:pt idx="8">
                  <c:v>0.9</c:v>
                </c:pt>
                <c:pt idx="9">
                  <c:v>0.8</c:v>
                </c:pt>
                <c:pt idx="10">
                  <c:v>0.9</c:v>
                </c:pt>
                <c:pt idx="11">
                  <c:v>0.9</c:v>
                </c:pt>
              </c:numCache>
            </c:numRef>
          </c:val>
        </c:ser>
        <c:ser>
          <c:idx val="1"/>
          <c:order val="1"/>
          <c:tx>
            <c:strRef>
              <c:f>Hoja3!$C$19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Hoja3!$A$20:$A$31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Hoja3!$C$20:$C$31</c:f>
              <c:numCache>
                <c:formatCode>General</c:formatCode>
                <c:ptCount val="12"/>
                <c:pt idx="0" formatCode="0%">
                  <c:v>0.1</c:v>
                </c:pt>
                <c:pt idx="2" formatCode="0%">
                  <c:v>0.2</c:v>
                </c:pt>
                <c:pt idx="6" formatCode="0%">
                  <c:v>0.15000000000000005</c:v>
                </c:pt>
                <c:pt idx="8" formatCode="0%">
                  <c:v>0.1</c:v>
                </c:pt>
                <c:pt idx="10" formatCode="0%">
                  <c:v>0.1</c:v>
                </c:pt>
                <c:pt idx="11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Hoja3!$D$19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Hoja3!$A$20:$A$31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Hoja3!$D$20:$D$31</c:f>
              <c:numCache>
                <c:formatCode>General</c:formatCode>
                <c:ptCount val="12"/>
                <c:pt idx="9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Hoja3!$E$19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Hoja3!$A$20:$A$31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Hoja3!$E$20:$E$31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Hoja3!$F$19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Hoja3!$A$20:$A$31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Hoja3!$F$20:$F$31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Hoja3!$G$19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Hoja3!$A$20:$A$31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Hoja3!$G$20:$G$31</c:f>
              <c:numCache>
                <c:formatCode>General</c:formatCode>
                <c:ptCount val="12"/>
                <c:pt idx="9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7084288"/>
        <c:axId val="67085824"/>
        <c:axId val="0"/>
      </c:bar3DChart>
      <c:catAx>
        <c:axId val="670842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67085824"/>
        <c:crosses val="autoZero"/>
        <c:auto val="1"/>
        <c:lblAlgn val="ctr"/>
        <c:lblOffset val="100"/>
        <c:noMultiLvlLbl val="0"/>
      </c:catAx>
      <c:valAx>
        <c:axId val="67085824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6708428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INFORMACIÓN</a:t>
            </a:r>
          </a:p>
          <a:p>
            <a:pPr>
              <a:defRPr/>
            </a:pPr>
            <a:endParaRPr lang="es-ES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Hoja3!$B$35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Hoja3!$A$36:$A$47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Hoja3!$B$36:$B$47</c:f>
              <c:numCache>
                <c:formatCode>0%</c:formatCode>
                <c:ptCount val="12"/>
                <c:pt idx="0">
                  <c:v>0.9</c:v>
                </c:pt>
                <c:pt idx="1">
                  <c:v>0.9</c:v>
                </c:pt>
                <c:pt idx="2">
                  <c:v>0.5</c:v>
                </c:pt>
                <c:pt idx="3">
                  <c:v>0.9</c:v>
                </c:pt>
                <c:pt idx="4">
                  <c:v>1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0.9</c:v>
                </c:pt>
                <c:pt idx="9">
                  <c:v>0.8</c:v>
                </c:pt>
                <c:pt idx="10">
                  <c:v>0.8</c:v>
                </c:pt>
                <c:pt idx="11">
                  <c:v>0.70000000000000007</c:v>
                </c:pt>
              </c:numCache>
            </c:numRef>
          </c:val>
        </c:ser>
        <c:ser>
          <c:idx val="1"/>
          <c:order val="1"/>
          <c:tx>
            <c:strRef>
              <c:f>Hoja3!$C$35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Hoja3!$A$36:$A$47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Hoja3!$C$36:$C$47</c:f>
              <c:numCache>
                <c:formatCode>0%</c:formatCode>
                <c:ptCount val="12"/>
                <c:pt idx="0">
                  <c:v>0.1</c:v>
                </c:pt>
                <c:pt idx="1">
                  <c:v>0.1</c:v>
                </c:pt>
                <c:pt idx="2">
                  <c:v>0.5</c:v>
                </c:pt>
                <c:pt idx="3">
                  <c:v>0.1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0.1</c:v>
                </c:pt>
                <c:pt idx="9">
                  <c:v>0.1</c:v>
                </c:pt>
                <c:pt idx="10">
                  <c:v>0.2</c:v>
                </c:pt>
                <c:pt idx="11">
                  <c:v>0.30000000000000004</c:v>
                </c:pt>
              </c:numCache>
            </c:numRef>
          </c:val>
        </c:ser>
        <c:ser>
          <c:idx val="2"/>
          <c:order val="2"/>
          <c:tx>
            <c:strRef>
              <c:f>Hoja3!$D$35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Hoja3!$A$36:$A$47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Hoja3!$D$36:$D$47</c:f>
              <c:numCache>
                <c:formatCode>General</c:formatCode>
                <c:ptCount val="12"/>
              </c:numCache>
            </c:numRef>
          </c:val>
        </c:ser>
        <c:ser>
          <c:idx val="3"/>
          <c:order val="3"/>
          <c:tx>
            <c:strRef>
              <c:f>Hoja3!$E$35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Hoja3!$A$36:$A$47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Hoja3!$E$36:$E$47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Hoja3!$F$35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Hoja3!$A$36:$A$47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Hoja3!$F$36:$F$47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Hoja3!$G$35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Hoja3!$A$36:$A$47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Hoja3!$G$36:$G$47</c:f>
              <c:numCache>
                <c:formatCode>General</c:formatCode>
                <c:ptCount val="12"/>
                <c:pt idx="9" formatCode="0%">
                  <c:v>0.1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7150592"/>
        <c:axId val="67152128"/>
        <c:axId val="0"/>
      </c:bar3DChart>
      <c:catAx>
        <c:axId val="671505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67152128"/>
        <c:crosses val="autoZero"/>
        <c:auto val="1"/>
        <c:lblAlgn val="ctr"/>
        <c:lblOffset val="100"/>
        <c:noMultiLvlLbl val="0"/>
      </c:catAx>
      <c:valAx>
        <c:axId val="67152128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671505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IMAGEN</a:t>
            </a:r>
          </a:p>
          <a:p>
            <a:pPr>
              <a:defRPr/>
            </a:pPr>
            <a:endParaRPr lang="es-ES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Hoja3!$B$51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Hoja3!$A$52:$A$63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Hoja3!$B$52:$B$63</c:f>
              <c:numCache>
                <c:formatCode>0%</c:formatCode>
                <c:ptCount val="12"/>
                <c:pt idx="0">
                  <c:v>0.9</c:v>
                </c:pt>
                <c:pt idx="1">
                  <c:v>0.9</c:v>
                </c:pt>
                <c:pt idx="2">
                  <c:v>0.4</c:v>
                </c:pt>
                <c:pt idx="3">
                  <c:v>0.9</c:v>
                </c:pt>
                <c:pt idx="4">
                  <c:v>0.95000000000000007</c:v>
                </c:pt>
                <c:pt idx="5">
                  <c:v>0.9</c:v>
                </c:pt>
                <c:pt idx="6">
                  <c:v>0.85000000000000009</c:v>
                </c:pt>
                <c:pt idx="7">
                  <c:v>0.8</c:v>
                </c:pt>
                <c:pt idx="8">
                  <c:v>0.70000000000000007</c:v>
                </c:pt>
                <c:pt idx="9">
                  <c:v>0.70000000000000007</c:v>
                </c:pt>
                <c:pt idx="10">
                  <c:v>1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Hoja3!$C$51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Hoja3!$A$52:$A$63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Hoja3!$C$52:$C$63</c:f>
              <c:numCache>
                <c:formatCode>0%</c:formatCode>
                <c:ptCount val="12"/>
                <c:pt idx="0">
                  <c:v>0.1</c:v>
                </c:pt>
                <c:pt idx="1">
                  <c:v>0.1</c:v>
                </c:pt>
                <c:pt idx="2">
                  <c:v>0.60000000000000009</c:v>
                </c:pt>
                <c:pt idx="3">
                  <c:v>0.1</c:v>
                </c:pt>
                <c:pt idx="4">
                  <c:v>0.05</c:v>
                </c:pt>
                <c:pt idx="5">
                  <c:v>0.1</c:v>
                </c:pt>
                <c:pt idx="6">
                  <c:v>0.15000000000000002</c:v>
                </c:pt>
                <c:pt idx="7">
                  <c:v>0.2</c:v>
                </c:pt>
                <c:pt idx="8">
                  <c:v>0.30000000000000004</c:v>
                </c:pt>
                <c:pt idx="9">
                  <c:v>0.2</c:v>
                </c:pt>
                <c:pt idx="11">
                  <c:v>0.2</c:v>
                </c:pt>
              </c:numCache>
            </c:numRef>
          </c:val>
        </c:ser>
        <c:ser>
          <c:idx val="2"/>
          <c:order val="2"/>
          <c:tx>
            <c:strRef>
              <c:f>Hoja3!$D$51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Hoja3!$A$52:$A$63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Hoja3!$D$52:$D$63</c:f>
              <c:numCache>
                <c:formatCode>General</c:formatCode>
                <c:ptCount val="12"/>
                <c:pt idx="9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Hoja3!$E$51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Hoja3!$A$52:$A$63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Hoja3!$E$52:$E$63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Hoja3!$F$51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Hoja3!$A$52:$A$63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Hoja3!$F$52:$F$63</c:f>
              <c:numCache>
                <c:formatCode>General</c:formatCode>
                <c:ptCount val="12"/>
              </c:numCache>
            </c:numRef>
          </c:val>
        </c:ser>
        <c:ser>
          <c:idx val="5"/>
          <c:order val="5"/>
          <c:tx>
            <c:strRef>
              <c:f>Hoja3!$G$51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Hoja3!$A$52:$A$63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Hoja3!$G$52:$G$63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71599616"/>
        <c:axId val="71601152"/>
        <c:axId val="0"/>
      </c:bar3DChart>
      <c:catAx>
        <c:axId val="715996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71601152"/>
        <c:crosses val="autoZero"/>
        <c:auto val="1"/>
        <c:lblAlgn val="ctr"/>
        <c:lblOffset val="100"/>
        <c:noMultiLvlLbl val="0"/>
      </c:catAx>
      <c:valAx>
        <c:axId val="7160115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7159961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/>
              <a:t>CONFIANZA</a:t>
            </a:r>
          </a:p>
          <a:p>
            <a:pPr>
              <a:defRPr/>
            </a:pPr>
            <a:endParaRPr lang="es-ES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Hoja3!$B$67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Hoja3!$A$68:$A$79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Hoja3!$B$68:$B$79</c:f>
              <c:numCache>
                <c:formatCode>0%</c:formatCode>
                <c:ptCount val="12"/>
                <c:pt idx="0">
                  <c:v>0.9</c:v>
                </c:pt>
                <c:pt idx="1">
                  <c:v>1</c:v>
                </c:pt>
                <c:pt idx="2">
                  <c:v>0.8</c:v>
                </c:pt>
                <c:pt idx="3">
                  <c:v>0.9</c:v>
                </c:pt>
                <c:pt idx="4">
                  <c:v>1</c:v>
                </c:pt>
                <c:pt idx="5">
                  <c:v>0.9</c:v>
                </c:pt>
                <c:pt idx="6">
                  <c:v>0.85000000000000009</c:v>
                </c:pt>
                <c:pt idx="7">
                  <c:v>0.8</c:v>
                </c:pt>
                <c:pt idx="8">
                  <c:v>0.9</c:v>
                </c:pt>
                <c:pt idx="9">
                  <c:v>0.8</c:v>
                </c:pt>
                <c:pt idx="10">
                  <c:v>0.8</c:v>
                </c:pt>
                <c:pt idx="11">
                  <c:v>0.8</c:v>
                </c:pt>
              </c:numCache>
            </c:numRef>
          </c:val>
        </c:ser>
        <c:ser>
          <c:idx val="1"/>
          <c:order val="1"/>
          <c:tx>
            <c:strRef>
              <c:f>Hoja3!$C$67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Hoja3!$A$68:$A$79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Hoja3!$C$68:$C$79</c:f>
              <c:numCache>
                <c:formatCode>General</c:formatCode>
                <c:ptCount val="12"/>
                <c:pt idx="2" formatCode="0%">
                  <c:v>0.2</c:v>
                </c:pt>
                <c:pt idx="3" formatCode="0%">
                  <c:v>0.1</c:v>
                </c:pt>
                <c:pt idx="5" formatCode="0%">
                  <c:v>0.1</c:v>
                </c:pt>
                <c:pt idx="6" formatCode="0%">
                  <c:v>0.15000000000000002</c:v>
                </c:pt>
                <c:pt idx="7" formatCode="0%">
                  <c:v>0.1</c:v>
                </c:pt>
                <c:pt idx="8" formatCode="0%">
                  <c:v>0.1</c:v>
                </c:pt>
                <c:pt idx="10" formatCode="0%">
                  <c:v>0.1</c:v>
                </c:pt>
                <c:pt idx="11" formatCode="0%">
                  <c:v>0.1</c:v>
                </c:pt>
              </c:numCache>
            </c:numRef>
          </c:val>
        </c:ser>
        <c:ser>
          <c:idx val="2"/>
          <c:order val="2"/>
          <c:tx>
            <c:strRef>
              <c:f>Hoja3!$D$67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Hoja3!$A$68:$A$79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Hoja3!$D$68:$D$79</c:f>
              <c:numCache>
                <c:formatCode>General</c:formatCode>
                <c:ptCount val="12"/>
                <c:pt idx="7" formatCode="0%">
                  <c:v>0.1</c:v>
                </c:pt>
                <c:pt idx="9" formatCode="0%">
                  <c:v>0.1</c:v>
                </c:pt>
                <c:pt idx="10" formatCode="0%">
                  <c:v>0.1</c:v>
                </c:pt>
                <c:pt idx="11" formatCode="0%">
                  <c:v>0.1</c:v>
                </c:pt>
              </c:numCache>
            </c:numRef>
          </c:val>
        </c:ser>
        <c:ser>
          <c:idx val="3"/>
          <c:order val="3"/>
          <c:tx>
            <c:strRef>
              <c:f>Hoja3!$E$67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Hoja3!$A$68:$A$79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Hoja3!$E$68:$E$79</c:f>
              <c:numCache>
                <c:formatCode>General</c:formatCode>
                <c:ptCount val="12"/>
                <c:pt idx="0" formatCode="0%">
                  <c:v>0.1</c:v>
                </c:pt>
              </c:numCache>
            </c:numRef>
          </c:val>
        </c:ser>
        <c:ser>
          <c:idx val="4"/>
          <c:order val="4"/>
          <c:tx>
            <c:strRef>
              <c:f>Hoja3!$F$67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Hoja3!$A$68:$A$79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Hoja3!$F$68:$F$79</c:f>
              <c:numCache>
                <c:formatCode>General</c:formatCode>
                <c:ptCount val="12"/>
                <c:pt idx="9" formatCode="0%">
                  <c:v>0.1</c:v>
                </c:pt>
              </c:numCache>
            </c:numRef>
          </c:val>
        </c:ser>
        <c:ser>
          <c:idx val="5"/>
          <c:order val="5"/>
          <c:tx>
            <c:strRef>
              <c:f>Hoja3!$G$67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Hoja3!$A$68:$A$79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Hoja3!$G$68:$G$79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66619648"/>
        <c:axId val="66629632"/>
        <c:axId val="0"/>
      </c:bar3DChart>
      <c:catAx>
        <c:axId val="666196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66629632"/>
        <c:crosses val="autoZero"/>
        <c:auto val="1"/>
        <c:lblAlgn val="ctr"/>
        <c:lblOffset val="100"/>
        <c:noMultiLvlLbl val="0"/>
      </c:catAx>
      <c:valAx>
        <c:axId val="66629632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666196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 b="1"/>
          </a:pPr>
          <a:endParaRPr lang="es-MX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s-ES" dirty="0" smtClean="0"/>
              <a:t>HONESTIDAD</a:t>
            </a:r>
          </a:p>
          <a:p>
            <a:pPr>
              <a:defRPr/>
            </a:pPr>
            <a:endParaRPr lang="es-ES" dirty="0"/>
          </a:p>
        </c:rich>
      </c:tx>
      <c:layout/>
      <c:overlay val="1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Hoja3!$B$82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Hoja3!$A$83:$A$94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Hoja3!$B$83:$B$94</c:f>
              <c:numCache>
                <c:formatCode>0%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0.70000000000000007</c:v>
                </c:pt>
                <c:pt idx="3">
                  <c:v>1</c:v>
                </c:pt>
                <c:pt idx="4">
                  <c:v>0.95000000000000007</c:v>
                </c:pt>
                <c:pt idx="5">
                  <c:v>0.9</c:v>
                </c:pt>
                <c:pt idx="6">
                  <c:v>0.9</c:v>
                </c:pt>
                <c:pt idx="7">
                  <c:v>0.9</c:v>
                </c:pt>
                <c:pt idx="8">
                  <c:v>1</c:v>
                </c:pt>
                <c:pt idx="9">
                  <c:v>0.8</c:v>
                </c:pt>
                <c:pt idx="10">
                  <c:v>0.9</c:v>
                </c:pt>
                <c:pt idx="11">
                  <c:v>0.70000000000000007</c:v>
                </c:pt>
              </c:numCache>
            </c:numRef>
          </c:val>
        </c:ser>
        <c:ser>
          <c:idx val="1"/>
          <c:order val="1"/>
          <c:tx>
            <c:strRef>
              <c:f>Hoja3!$C$82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Hoja3!$A$83:$A$94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Hoja3!$C$83:$C$94</c:f>
              <c:numCache>
                <c:formatCode>General</c:formatCode>
                <c:ptCount val="12"/>
                <c:pt idx="2" formatCode="0%">
                  <c:v>0.30000000000000004</c:v>
                </c:pt>
                <c:pt idx="4" formatCode="0%">
                  <c:v>0.05</c:v>
                </c:pt>
                <c:pt idx="5" formatCode="0%">
                  <c:v>0.1</c:v>
                </c:pt>
                <c:pt idx="6" formatCode="0%">
                  <c:v>0.1</c:v>
                </c:pt>
                <c:pt idx="7" formatCode="0%">
                  <c:v>0.1</c:v>
                </c:pt>
                <c:pt idx="9" formatCode="0%">
                  <c:v>0.1</c:v>
                </c:pt>
                <c:pt idx="10" formatCode="0%">
                  <c:v>0.1</c:v>
                </c:pt>
                <c:pt idx="11" formatCode="0%">
                  <c:v>0.30000000000000004</c:v>
                </c:pt>
              </c:numCache>
            </c:numRef>
          </c:val>
        </c:ser>
        <c:ser>
          <c:idx val="2"/>
          <c:order val="2"/>
          <c:tx>
            <c:strRef>
              <c:f>Hoja3!$D$82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Hoja3!$A$83:$A$94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Hoja3!$D$83:$D$94</c:f>
              <c:numCache>
                <c:formatCode>General</c:formatCode>
                <c:ptCount val="12"/>
              </c:numCache>
            </c:numRef>
          </c:val>
        </c:ser>
        <c:ser>
          <c:idx val="3"/>
          <c:order val="3"/>
          <c:tx>
            <c:strRef>
              <c:f>Hoja3!$E$82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Hoja3!$A$83:$A$94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Hoja3!$E$83:$E$94</c:f>
              <c:numCache>
                <c:formatCode>General</c:formatCode>
                <c:ptCount val="12"/>
              </c:numCache>
            </c:numRef>
          </c:val>
        </c:ser>
        <c:ser>
          <c:idx val="4"/>
          <c:order val="4"/>
          <c:tx>
            <c:strRef>
              <c:f>Hoja3!$F$82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Hoja3!$A$83:$A$94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Hoja3!$F$83:$F$94</c:f>
              <c:numCache>
                <c:formatCode>General</c:formatCode>
                <c:ptCount val="12"/>
                <c:pt idx="9" formatCode="0%">
                  <c:v>0.1</c:v>
                </c:pt>
              </c:numCache>
            </c:numRef>
          </c:val>
        </c:ser>
        <c:ser>
          <c:idx val="5"/>
          <c:order val="5"/>
          <c:tx>
            <c:strRef>
              <c:f>Hoja3!$G$82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Hoja3!$A$83:$A$94</c:f>
              <c:strCache>
                <c:ptCount val="12"/>
                <c:pt idx="0">
                  <c:v>T. S</c:v>
                </c:pt>
                <c:pt idx="1">
                  <c:v>CADI</c:v>
                </c:pt>
                <c:pt idx="2">
                  <c:v>MHCV</c:v>
                </c:pt>
                <c:pt idx="3">
                  <c:v>DIAC</c:v>
                </c:pt>
                <c:pt idx="4">
                  <c:v>ADULT. MAYORES</c:v>
                </c:pt>
                <c:pt idx="5">
                  <c:v>PROCMAS</c:v>
                </c:pt>
                <c:pt idx="6">
                  <c:v>ALIMENTARIOS</c:v>
                </c:pt>
                <c:pt idx="7">
                  <c:v>CANNASE</c:v>
                </c:pt>
                <c:pt idx="8">
                  <c:v>REHABILITACIÓN</c:v>
                </c:pt>
                <c:pt idx="9">
                  <c:v>PSICOLOGÍA</c:v>
                </c:pt>
                <c:pt idx="10">
                  <c:v>CEMAIV</c:v>
                </c:pt>
                <c:pt idx="11">
                  <c:v>ADMON</c:v>
                </c:pt>
              </c:strCache>
            </c:strRef>
          </c:cat>
          <c:val>
            <c:numRef>
              <c:f>Hoja3!$G$83:$G$94</c:f>
              <c:numCache>
                <c:formatCode>General</c:formatCode>
                <c:ptCount val="12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1763328"/>
        <c:axId val="81785600"/>
        <c:axId val="0"/>
      </c:bar3DChart>
      <c:catAx>
        <c:axId val="81763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 b="1"/>
            </a:pPr>
            <a:endParaRPr lang="es-MX"/>
          </a:p>
        </c:txPr>
        <c:crossAx val="81785600"/>
        <c:crosses val="autoZero"/>
        <c:auto val="1"/>
        <c:lblAlgn val="ctr"/>
        <c:lblOffset val="100"/>
        <c:noMultiLvlLbl val="0"/>
      </c:catAx>
      <c:valAx>
        <c:axId val="81785600"/>
        <c:scaling>
          <c:orientation val="minMax"/>
        </c:scaling>
        <c:delete val="0"/>
        <c:axPos val="l"/>
        <c:numFmt formatCode="0%" sourceLinked="1"/>
        <c:majorTickMark val="none"/>
        <c:minorTickMark val="none"/>
        <c:tickLblPos val="nextTo"/>
        <c:crossAx val="81763328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D8FEA-BF75-47E1-B701-0C29DC7EF911}" type="datetimeFigureOut">
              <a:rPr lang="es-ES" smtClean="0"/>
              <a:pPr/>
              <a:t>10/07/2017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EC7A2-8112-4492-9901-3090ED202E3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755576" y="1700808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5400" b="1" dirty="0" smtClean="0"/>
              <a:t>GRAFICAS DEL 2DO TRIMESTRE 2017</a:t>
            </a:r>
          </a:p>
          <a:p>
            <a:pPr algn="ctr"/>
            <a:endParaRPr lang="es-MX" sz="5400" b="1" dirty="0"/>
          </a:p>
          <a:p>
            <a:pPr algn="ctr"/>
            <a:r>
              <a:rPr lang="es-MX" sz="5400" b="1" dirty="0" smtClean="0"/>
              <a:t>DE LAS ENCUESTAS DE CALIDAD EN EL SERVICIO</a:t>
            </a:r>
            <a:endParaRPr lang="es-MX" sz="5400" b="1" dirty="0"/>
          </a:p>
        </p:txBody>
      </p:sp>
      <p:pic>
        <p:nvPicPr>
          <p:cNvPr id="3" name="2 Imagen" descr="logotipo oficial 2015-20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848872" cy="1008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7553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5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2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9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0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1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2 Gráfico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logotipo oficial 2015-201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848872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1 CuadroTexto"/>
          <p:cNvSpPr txBox="1"/>
          <p:nvPr/>
        </p:nvSpPr>
        <p:spPr>
          <a:xfrm>
            <a:off x="1558605" y="3356992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7200" b="1" dirty="0" smtClean="0"/>
              <a:t>¡¡¡GRACIAS!!!</a:t>
            </a:r>
            <a:endParaRPr lang="es-MX" sz="7200" b="1" dirty="0"/>
          </a:p>
        </p:txBody>
      </p:sp>
    </p:spTree>
    <p:extLst>
      <p:ext uri="{BB962C8B-B14F-4D97-AF65-F5344CB8AC3E}">
        <p14:creationId xmlns:p14="http://schemas.microsoft.com/office/powerpoint/2010/main" val="161291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22</Words>
  <Application>Microsoft Office PowerPoint</Application>
  <PresentationFormat>Presentación en pantalla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DIF</dc:creator>
  <cp:lastModifiedBy>MAIRA</cp:lastModifiedBy>
  <cp:revision>13</cp:revision>
  <dcterms:created xsi:type="dcterms:W3CDTF">2017-07-05T19:23:49Z</dcterms:created>
  <dcterms:modified xsi:type="dcterms:W3CDTF">2017-07-10T18:01:22Z</dcterms:modified>
</cp:coreProperties>
</file>