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59" r:id="rId13"/>
    <p:sldId id="271" r:id="rId14"/>
    <p:sldId id="270" r:id="rId15"/>
    <p:sldId id="269" r:id="rId16"/>
    <p:sldId id="268" r:id="rId17"/>
    <p:sldId id="267" r:id="rId18"/>
    <p:sldId id="272" r:id="rId19"/>
    <p:sldId id="276" r:id="rId20"/>
    <p:sldId id="275" r:id="rId21"/>
    <p:sldId id="274" r:id="rId22"/>
    <p:sldId id="273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ENTARIOS%20ENCUESTAS%20TRIMESTRALES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TRATO, INFORMACION Y HONESTIDAD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7256623781882E-2"/>
          <c:y val="0.2849030329542141"/>
          <c:w val="0.81662548675243629"/>
          <c:h val="0.64767096821230674"/>
        </c:manualLayout>
      </c:layout>
      <c:pie3DChart>
        <c:varyColors val="1"/>
        <c:ser>
          <c:idx val="0"/>
          <c:order val="0"/>
          <c:tx>
            <c:strRef>
              <c:f>'PORCENTAJES 1'!$C$3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
70% DIEZ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
30% NUEVE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'PORCENTAJES 1'!$C$4:$C$15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1'!$B$35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10% SIETE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1'!$B$36:$B$48</c:f>
              <c:numCache>
                <c:formatCode>0%</c:formatCode>
                <c:ptCount val="3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1'!$C$35</c:f>
              <c:strCache>
                <c:ptCount val="1"/>
                <c:pt idx="0">
                  <c:v>TRATO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1'!$C$36:$C$46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1'!$B$51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1'!$B$52:$B$64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IMAGEN Y CONFIANZA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1'!$E$51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1'!$E$52:$E$63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TRATO E INFORMACION</a:t>
            </a:r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1'!$C$51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1'!$C$52:$C$63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1'!$G$51</c:f>
              <c:strCache>
                <c:ptCount val="1"/>
                <c:pt idx="0">
                  <c:v>HONESTIDAD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1'!$G$52:$G$62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1'!$E$67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1'!$E$68:$E$86</c:f>
              <c:numCache>
                <c:formatCode>0%</c:formatCode>
                <c:ptCount val="3"/>
                <c:pt idx="0">
                  <c:v>0.60000000000000009</c:v>
                </c:pt>
                <c:pt idx="1">
                  <c:v>0.30000000000000004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CONFIANZA Y HONESTIDAD</a:t>
            </a:r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1'!$F$67</c:f>
              <c:strCache>
                <c:ptCount val="1"/>
                <c:pt idx="0">
                  <c:v>CONFIANZA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1'!$F$68:$F$86</c:f>
              <c:numCache>
                <c:formatCode>0%</c:formatCode>
                <c:ptCount val="3"/>
                <c:pt idx="0">
                  <c:v>0.60000000000000009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1'!$B$67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1'!$B$68:$B$86</c:f>
              <c:numCache>
                <c:formatCode>0%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TRATO</a:t>
            </a:r>
            <a:endParaRPr lang="es-ES" dirty="0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1'!$B$67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20% </a:t>
                    </a:r>
                    <a:r>
                      <a:rPr lang="en-US" sz="1400" b="1" dirty="0" smtClean="0"/>
                      <a:t>OCHO</a:t>
                    </a:r>
                    <a:endParaRPr lang="en-US" sz="1400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/>
                      <a:t>10% </a:t>
                    </a:r>
                    <a:r>
                      <a:rPr lang="en-US" sz="1400" b="1" dirty="0" smtClean="0"/>
                      <a:t>NUEVE</a:t>
                    </a:r>
                    <a:endParaRPr lang="en-US" sz="1400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1'!$B$68:$B$86</c:f>
              <c:numCache>
                <c:formatCode>0%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1'!$E$3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
80% DIEZ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
20% </a:t>
                    </a:r>
                    <a:r>
                      <a:rPr lang="en-US" sz="1400" b="1" dirty="0" smtClean="0"/>
                      <a:t>NUEVE</a:t>
                    </a:r>
                    <a:endParaRPr lang="en-US" sz="14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'PORCENTAJES 1'!$E$4:$E$15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1'!$D$67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1'!$D$68:$D$86</c:f>
              <c:numCache>
                <c:formatCode>0%</c:formatCode>
                <c:ptCount val="3"/>
                <c:pt idx="0">
                  <c:v>0.8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166666666666705E-2"/>
          <c:y val="0.22934747739865841"/>
          <c:w val="0.81388888888888922"/>
          <c:h val="0.64767096821230674"/>
        </c:manualLayout>
      </c:layout>
      <c:pie3DChart>
        <c:varyColors val="1"/>
        <c:ser>
          <c:idx val="0"/>
          <c:order val="0"/>
          <c:tx>
            <c:strRef>
              <c:f>'PORCENTAJES 1'!$E$90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80%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1'!$E$91:$E$102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1'!$D$90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1'!$D$91:$D$102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1'!$F$90</c:f>
              <c:strCache>
                <c:ptCount val="1"/>
                <c:pt idx="0">
                  <c:v>CONFIANZA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1'!$F$91:$F$103</c:f>
              <c:numCache>
                <c:formatCode>0%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1'!$C$90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60%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40%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1'!$C$91:$C$102</c:f>
              <c:numCache>
                <c:formatCode>0%</c:formatCode>
                <c:ptCount val="2"/>
                <c:pt idx="0">
                  <c:v>0.60000000000000009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1'!$G$90</c:f>
              <c:strCache>
                <c:ptCount val="1"/>
                <c:pt idx="0">
                  <c:v>HONESTIDAD</c:v>
                </c:pt>
              </c:strCache>
            </c:strRef>
          </c:tx>
          <c:explosion val="25"/>
          <c:dPt>
            <c:idx val="0"/>
            <c:bubble3D val="0"/>
            <c:explosion val="27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40%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1'!$G$91:$G$103</c:f>
              <c:numCache>
                <c:formatCode>0%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1'!$B$90</c:f>
              <c:strCache>
                <c:ptCount val="1"/>
                <c:pt idx="0">
                  <c:v>TIEMPO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20%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1'!$B$91:$B$103</c:f>
              <c:numCache>
                <c:formatCode>0%</c:formatCode>
                <c:ptCount val="3"/>
                <c:pt idx="0">
                  <c:v>0.5</c:v>
                </c:pt>
                <c:pt idx="1">
                  <c:v>0.30000000000000004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1'!$C$106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60%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35%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5%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1'!$C$107:$C$129</c:f>
              <c:numCache>
                <c:formatCode>0%</c:formatCode>
                <c:ptCount val="3"/>
                <c:pt idx="0">
                  <c:v>0.60000000000000009</c:v>
                </c:pt>
                <c:pt idx="1">
                  <c:v>0.35000000000000003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1'!$F$106</c:f>
              <c:strCache>
                <c:ptCount val="1"/>
                <c:pt idx="0">
                  <c:v>CONFIANZA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20%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1'!$F$107:$F$129</c:f>
              <c:numCache>
                <c:formatCode>0%</c:formatCode>
                <c:ptCount val="3"/>
                <c:pt idx="0">
                  <c:v>0.60000000000000009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417621519088784E-2"/>
          <c:y val="0.2150452806896157"/>
          <c:w val="0.8214235172701827"/>
          <c:h val="0.66715760186322071"/>
        </c:manualLayout>
      </c:layout>
      <c:pie3DChart>
        <c:varyColors val="1"/>
        <c:ser>
          <c:idx val="0"/>
          <c:order val="0"/>
          <c:tx>
            <c:strRef>
              <c:f>'PORCENTAJES 1'!$E$106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15%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/>
                      <a:t>5% SIETE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1'!$E$107:$E$130</c:f>
              <c:numCache>
                <c:formatCode>0%</c:formatCode>
                <c:ptCount val="4"/>
                <c:pt idx="0">
                  <c:v>0.60000000000000009</c:v>
                </c:pt>
                <c:pt idx="1">
                  <c:v>0.2</c:v>
                </c:pt>
                <c:pt idx="2">
                  <c:v>0.15000000000000002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1'!$F$3</c:f>
              <c:strCache>
                <c:ptCount val="1"/>
                <c:pt idx="0">
                  <c:v>CONFIANZA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40%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1'!$F$4:$F$15</c:f>
              <c:numCache>
                <c:formatCode>0%</c:formatCode>
                <c:ptCount val="2"/>
                <c:pt idx="0">
                  <c:v>0.60000000000000009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1'!$G$106</c:f>
              <c:strCache>
                <c:ptCount val="1"/>
                <c:pt idx="0">
                  <c:v>HONESTIDAD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40%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5%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/>
                      <a:t>5% SIETE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1'!$G$107:$G$130</c:f>
              <c:numCache>
                <c:formatCode>0%</c:formatCode>
                <c:ptCount val="4"/>
                <c:pt idx="0">
                  <c:v>0.5</c:v>
                </c:pt>
                <c:pt idx="1">
                  <c:v>0.4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1'!$D$106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55%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35%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10% SIETE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1'!$D$107:$D$129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0.35000000000000003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1'!$B$106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55%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15%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1'!$B$107:$B$129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0.30000000000000004</c:v>
                </c:pt>
                <c:pt idx="2">
                  <c:v>0.15000000000000002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TIEMPO, TRATO, INFORMACION, IMAGEN,</a:t>
            </a:r>
            <a:r>
              <a:rPr lang="en-US" baseline="0"/>
              <a:t> CONFIANZA Y HONESTIDAD</a:t>
            </a:r>
            <a:endParaRPr lang="en-US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1'!$B$133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1'!$B$134:$B$144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TIEMPO, TRATO, INFORMACION, IMAGEN,</a:t>
            </a:r>
            <a:r>
              <a:rPr lang="en-US" baseline="0"/>
              <a:t> CONFIANZA Y HONESTIDAD</a:t>
            </a:r>
            <a:endParaRPr lang="en-US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1'!$B$133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1'!$B$134:$B$144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TIEMPO E IMAGEN</a:t>
            </a:r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1'!$B$164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1'!$B$165:$B$176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INFORMACION, CONFIANZA Y HONESTIDAD</a:t>
            </a:r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1'!$D$164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1'!$D$165:$D$176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1'!$C$164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1'!$C$165:$C$176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TRATO Y HONESTIDAD</a:t>
            </a:r>
            <a:endParaRPr lang="en-US" dirty="0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1'!$C$180</c:f>
              <c:strCache>
                <c:ptCount val="1"/>
                <c:pt idx="0">
                  <c:v>TRATO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1'!$C$181:$C$192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1'!$F$180</c:f>
              <c:strCache>
                <c:ptCount val="1"/>
                <c:pt idx="0">
                  <c:v>CONFIANZA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1'!$F$181:$F$192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1'!$B$3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50%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40%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10% SIETE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1'!$B$4:$B$16</c:f>
              <c:numCache>
                <c:formatCode>0%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1'!$D$180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1'!$D$181:$D$192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1'!$E$180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30%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1'!$E$181:$E$192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1'!$B$180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50%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50%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1'!$B$181:$B$192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1'!$E$196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60%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20% OCHO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1'!$E$197:$E$209</c:f>
              <c:numCache>
                <c:formatCode>0%</c:formatCode>
                <c:ptCount val="3"/>
                <c:pt idx="0">
                  <c:v>0.60000000000000009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TIEMPO,</a:t>
            </a:r>
            <a:r>
              <a:rPr lang="es-ES" baseline="0" dirty="0" smtClean="0"/>
              <a:t> INFORMACION Y HONESTIDAD</a:t>
            </a:r>
            <a:endParaRPr lang="es-ES" dirty="0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1'!$B$207:$B$208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TRATO</a:t>
            </a:r>
            <a:r>
              <a:rPr lang="en-US" baseline="0" dirty="0" smtClean="0"/>
              <a:t> Y CONFIANZA</a:t>
            </a:r>
            <a:endParaRPr lang="en-US" dirty="0"/>
          </a:p>
        </c:rich>
      </c:tx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1'!$B$133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1'!$B$134:$B$144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TRATO, CONFIANZA Y HONESTIDAD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1'!$C$19</c:f>
              <c:strCache>
                <c:ptCount val="1"/>
                <c:pt idx="0">
                  <c:v>TRATO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100%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1'!$C$20:$C$30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INFORMACION E IMAGEN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1'!$D$19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1'!$D$20:$D$31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1'!$B$19</c:f>
              <c:strCache>
                <c:ptCount val="1"/>
                <c:pt idx="0">
                  <c:v>TIEMPO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30%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1'!$B$20:$B$31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INFORMACION, CONFIANZA Y HONESTIDAD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86E-2"/>
          <c:y val="0.31546551472732581"/>
          <c:w val="0.81388888888888899"/>
          <c:h val="0.55865230387868181"/>
        </c:manualLayout>
      </c:layout>
      <c:pie3DChart>
        <c:varyColors val="1"/>
        <c:ser>
          <c:idx val="0"/>
          <c:order val="0"/>
          <c:tx>
            <c:strRef>
              <c:f>'PORCENTAJES 1'!$D$35</c:f>
              <c:strCache>
                <c:ptCount val="1"/>
                <c:pt idx="0">
                  <c:v>INFORMACION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90%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10%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1'!$D$36:$D$47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'PORCENTAJES 1'!$E$35</c:f>
              <c:strCache>
                <c:ptCount val="1"/>
                <c:pt idx="0">
                  <c:v>IMAGEN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70% DIEZ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30% NUEVE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'PORCENTAJES 1'!$E$36:$E$47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4861-CDB3-4F9B-8DE9-F2F22810ED31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6E74-3760-41F6-B561-8F1295119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1857364"/>
            <a:ext cx="67866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GRAFICAS DE LAS ENCUESTAS DE CALIDAD EN EL SERVICIO</a:t>
            </a:r>
          </a:p>
          <a:p>
            <a:pPr algn="ctr"/>
            <a:r>
              <a:rPr lang="es-E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s-E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1er TRIMESTRE 2017</a:t>
            </a:r>
          </a:p>
          <a:p>
            <a:endParaRPr lang="es-ES" dirty="0"/>
          </a:p>
        </p:txBody>
      </p:sp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71517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ADULTOS MAYORES</a:t>
            </a:r>
            <a:endParaRPr lang="es-ES" sz="2800" b="1" dirty="0"/>
          </a:p>
        </p:txBody>
      </p:sp>
      <p:graphicFrame>
        <p:nvGraphicFramePr>
          <p:cNvPr id="4" name="21 Gráfico"/>
          <p:cNvGraphicFramePr/>
          <p:nvPr/>
        </p:nvGraphicFramePr>
        <p:xfrm>
          <a:off x="0" y="1643050"/>
          <a:ext cx="550069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2 Gráfico"/>
          <p:cNvGraphicFramePr/>
          <p:nvPr/>
        </p:nvGraphicFramePr>
        <p:xfrm>
          <a:off x="4071934" y="3429000"/>
          <a:ext cx="507206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ADULTOS MAYORES</a:t>
            </a:r>
            <a:endParaRPr lang="es-ES" sz="2800" b="1" dirty="0"/>
          </a:p>
        </p:txBody>
      </p:sp>
      <p:graphicFrame>
        <p:nvGraphicFramePr>
          <p:cNvPr id="4" name="23 Gráfico"/>
          <p:cNvGraphicFramePr/>
          <p:nvPr/>
        </p:nvGraphicFramePr>
        <p:xfrm>
          <a:off x="0" y="1571612"/>
          <a:ext cx="457200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3 Gráfico"/>
          <p:cNvGraphicFramePr/>
          <p:nvPr/>
        </p:nvGraphicFramePr>
        <p:xfrm>
          <a:off x="4000496" y="3500438"/>
          <a:ext cx="5143504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28586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ADULTOS MAYORES</a:t>
            </a:r>
            <a:endParaRPr lang="es-ES" sz="2800" b="1" dirty="0"/>
          </a:p>
        </p:txBody>
      </p:sp>
      <p:graphicFrame>
        <p:nvGraphicFramePr>
          <p:cNvPr id="4" name="24 Gráfico"/>
          <p:cNvGraphicFramePr/>
          <p:nvPr/>
        </p:nvGraphicFramePr>
        <p:xfrm>
          <a:off x="1142976" y="2057400"/>
          <a:ext cx="6858048" cy="430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928794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PROCURADURIA</a:t>
            </a:r>
            <a:endParaRPr lang="es-ES" sz="2800" b="1" dirty="0"/>
          </a:p>
        </p:txBody>
      </p:sp>
      <p:graphicFrame>
        <p:nvGraphicFramePr>
          <p:cNvPr id="4" name="25 Gráfico"/>
          <p:cNvGraphicFramePr/>
          <p:nvPr/>
        </p:nvGraphicFramePr>
        <p:xfrm>
          <a:off x="0" y="1714488"/>
          <a:ext cx="54292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6 Gráfico"/>
          <p:cNvGraphicFramePr/>
          <p:nvPr/>
        </p:nvGraphicFramePr>
        <p:xfrm>
          <a:off x="3857620" y="3429000"/>
          <a:ext cx="528638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PROCURADURIA</a:t>
            </a:r>
            <a:endParaRPr lang="es-ES" sz="2800" b="1" dirty="0"/>
          </a:p>
        </p:txBody>
      </p:sp>
      <p:graphicFrame>
        <p:nvGraphicFramePr>
          <p:cNvPr id="4" name="27 Gráfico"/>
          <p:cNvGraphicFramePr/>
          <p:nvPr/>
        </p:nvGraphicFramePr>
        <p:xfrm>
          <a:off x="0" y="1571612"/>
          <a:ext cx="571500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8 Gráfico"/>
          <p:cNvGraphicFramePr/>
          <p:nvPr/>
        </p:nvGraphicFramePr>
        <p:xfrm>
          <a:off x="3286116" y="3571876"/>
          <a:ext cx="5857884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PROCURADURIA</a:t>
            </a:r>
            <a:endParaRPr lang="es-ES" sz="2800" b="1" dirty="0"/>
          </a:p>
        </p:txBody>
      </p:sp>
      <p:graphicFrame>
        <p:nvGraphicFramePr>
          <p:cNvPr id="4" name="29 Gráfico"/>
          <p:cNvGraphicFramePr/>
          <p:nvPr/>
        </p:nvGraphicFramePr>
        <p:xfrm>
          <a:off x="0" y="1571612"/>
          <a:ext cx="514350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0 Gráfico"/>
          <p:cNvGraphicFramePr/>
          <p:nvPr/>
        </p:nvGraphicFramePr>
        <p:xfrm>
          <a:off x="3500430" y="3786190"/>
          <a:ext cx="5643570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ALIMENTARIOS</a:t>
            </a:r>
            <a:endParaRPr lang="es-ES" sz="2800" b="1" dirty="0"/>
          </a:p>
        </p:txBody>
      </p:sp>
      <p:graphicFrame>
        <p:nvGraphicFramePr>
          <p:cNvPr id="4" name="31 Gráfico"/>
          <p:cNvGraphicFramePr/>
          <p:nvPr/>
        </p:nvGraphicFramePr>
        <p:xfrm>
          <a:off x="0" y="1571612"/>
          <a:ext cx="542925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2 Gráfico"/>
          <p:cNvGraphicFramePr/>
          <p:nvPr/>
        </p:nvGraphicFramePr>
        <p:xfrm>
          <a:off x="3143240" y="3357562"/>
          <a:ext cx="600076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ALIMENTARIOS</a:t>
            </a:r>
            <a:endParaRPr lang="es-ES" sz="2800" b="1" dirty="0"/>
          </a:p>
        </p:txBody>
      </p:sp>
      <p:graphicFrame>
        <p:nvGraphicFramePr>
          <p:cNvPr id="4" name="33 Gráfico"/>
          <p:cNvGraphicFramePr/>
          <p:nvPr/>
        </p:nvGraphicFramePr>
        <p:xfrm>
          <a:off x="0" y="1643050"/>
          <a:ext cx="521494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4 Gráfico"/>
          <p:cNvGraphicFramePr/>
          <p:nvPr/>
        </p:nvGraphicFramePr>
        <p:xfrm>
          <a:off x="3214678" y="3643314"/>
          <a:ext cx="5929322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ALIMENTARIOS</a:t>
            </a:r>
            <a:endParaRPr lang="es-ES" sz="2800" b="1" dirty="0"/>
          </a:p>
        </p:txBody>
      </p:sp>
      <p:graphicFrame>
        <p:nvGraphicFramePr>
          <p:cNvPr id="4" name="35 Gráfico"/>
          <p:cNvGraphicFramePr/>
          <p:nvPr/>
        </p:nvGraphicFramePr>
        <p:xfrm>
          <a:off x="0" y="1643050"/>
          <a:ext cx="564357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6 Gráfico"/>
          <p:cNvGraphicFramePr/>
          <p:nvPr/>
        </p:nvGraphicFramePr>
        <p:xfrm>
          <a:off x="3286116" y="3714752"/>
          <a:ext cx="5857884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CANNASE</a:t>
            </a:r>
            <a:endParaRPr lang="es-ES" sz="2800" b="1" dirty="0"/>
          </a:p>
        </p:txBody>
      </p:sp>
      <p:graphicFrame>
        <p:nvGraphicFramePr>
          <p:cNvPr id="4" name="37 Gráfico"/>
          <p:cNvGraphicFramePr/>
          <p:nvPr/>
        </p:nvGraphicFramePr>
        <p:xfrm>
          <a:off x="1285852" y="2057400"/>
          <a:ext cx="6643734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928794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TRABAJO SOCIAL</a:t>
            </a:r>
            <a:endParaRPr lang="es-ES" sz="2800" b="1" dirty="0"/>
          </a:p>
        </p:txBody>
      </p:sp>
      <p:graphicFrame>
        <p:nvGraphicFramePr>
          <p:cNvPr id="8" name="1 Gráfico"/>
          <p:cNvGraphicFramePr/>
          <p:nvPr/>
        </p:nvGraphicFramePr>
        <p:xfrm>
          <a:off x="0" y="1785926"/>
          <a:ext cx="535781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2 Gráfico"/>
          <p:cNvGraphicFramePr/>
          <p:nvPr/>
        </p:nvGraphicFramePr>
        <p:xfrm>
          <a:off x="4143372" y="3786190"/>
          <a:ext cx="5000628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REHABILITACION</a:t>
            </a:r>
            <a:endParaRPr lang="es-ES" sz="2800" b="1" dirty="0"/>
          </a:p>
        </p:txBody>
      </p:sp>
      <p:graphicFrame>
        <p:nvGraphicFramePr>
          <p:cNvPr id="4" name="37 Gráfico"/>
          <p:cNvGraphicFramePr/>
          <p:nvPr/>
        </p:nvGraphicFramePr>
        <p:xfrm>
          <a:off x="1285852" y="2057400"/>
          <a:ext cx="6643734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PSICOLOGIA</a:t>
            </a:r>
            <a:endParaRPr lang="es-ES" sz="2800" b="1" dirty="0"/>
          </a:p>
        </p:txBody>
      </p:sp>
      <p:graphicFrame>
        <p:nvGraphicFramePr>
          <p:cNvPr id="4" name="38 Gráfico"/>
          <p:cNvGraphicFramePr/>
          <p:nvPr/>
        </p:nvGraphicFramePr>
        <p:xfrm>
          <a:off x="0" y="1500174"/>
          <a:ext cx="535781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9 Gráfico"/>
          <p:cNvGraphicFramePr/>
          <p:nvPr/>
        </p:nvGraphicFramePr>
        <p:xfrm>
          <a:off x="3786182" y="3643314"/>
          <a:ext cx="5357818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PSICOLOGIA</a:t>
            </a:r>
            <a:endParaRPr lang="es-ES" sz="2800" b="1" dirty="0"/>
          </a:p>
        </p:txBody>
      </p:sp>
      <p:graphicFrame>
        <p:nvGraphicFramePr>
          <p:cNvPr id="4" name="40 Gráfico"/>
          <p:cNvGraphicFramePr/>
          <p:nvPr/>
        </p:nvGraphicFramePr>
        <p:xfrm>
          <a:off x="642910" y="2057400"/>
          <a:ext cx="7215238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CEMAIV</a:t>
            </a:r>
            <a:endParaRPr lang="es-ES" sz="2800" b="1" dirty="0"/>
          </a:p>
        </p:txBody>
      </p:sp>
      <p:graphicFrame>
        <p:nvGraphicFramePr>
          <p:cNvPr id="6" name="41 Gráfico"/>
          <p:cNvGraphicFramePr/>
          <p:nvPr/>
        </p:nvGraphicFramePr>
        <p:xfrm>
          <a:off x="0" y="1643050"/>
          <a:ext cx="53578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42 Gráfico"/>
          <p:cNvGraphicFramePr/>
          <p:nvPr/>
        </p:nvGraphicFramePr>
        <p:xfrm>
          <a:off x="3571868" y="3857628"/>
          <a:ext cx="5572132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CEMAIV</a:t>
            </a:r>
            <a:endParaRPr lang="es-ES" sz="2800" b="1" dirty="0"/>
          </a:p>
        </p:txBody>
      </p:sp>
      <p:graphicFrame>
        <p:nvGraphicFramePr>
          <p:cNvPr id="6" name="43 Gráfico"/>
          <p:cNvGraphicFramePr/>
          <p:nvPr/>
        </p:nvGraphicFramePr>
        <p:xfrm>
          <a:off x="0" y="1500174"/>
          <a:ext cx="514350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44 Gráfico"/>
          <p:cNvGraphicFramePr/>
          <p:nvPr/>
        </p:nvGraphicFramePr>
        <p:xfrm>
          <a:off x="4071934" y="3714752"/>
          <a:ext cx="5072066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CEMAIV</a:t>
            </a:r>
            <a:endParaRPr lang="es-ES" sz="2800" b="1" dirty="0"/>
          </a:p>
        </p:txBody>
      </p:sp>
      <p:graphicFrame>
        <p:nvGraphicFramePr>
          <p:cNvPr id="9" name="45 Gráfico"/>
          <p:cNvGraphicFramePr/>
          <p:nvPr/>
        </p:nvGraphicFramePr>
        <p:xfrm>
          <a:off x="1071538" y="2057400"/>
          <a:ext cx="6500858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ADMINISTRACION</a:t>
            </a:r>
            <a:endParaRPr lang="es-ES" sz="2800" b="1" dirty="0"/>
          </a:p>
        </p:txBody>
      </p:sp>
      <p:graphicFrame>
        <p:nvGraphicFramePr>
          <p:cNvPr id="6" name="46 Gráfico"/>
          <p:cNvGraphicFramePr/>
          <p:nvPr/>
        </p:nvGraphicFramePr>
        <p:xfrm>
          <a:off x="0" y="1714488"/>
          <a:ext cx="571500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47 Gráfico"/>
          <p:cNvGraphicFramePr/>
          <p:nvPr/>
        </p:nvGraphicFramePr>
        <p:xfrm>
          <a:off x="3857620" y="3857628"/>
          <a:ext cx="5286380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ADMINISTRACION</a:t>
            </a:r>
            <a:endParaRPr lang="es-ES" sz="2800" b="1" dirty="0"/>
          </a:p>
        </p:txBody>
      </p:sp>
      <p:graphicFrame>
        <p:nvGraphicFramePr>
          <p:cNvPr id="6" name="37 Gráfico"/>
          <p:cNvGraphicFramePr/>
          <p:nvPr/>
        </p:nvGraphicFramePr>
        <p:xfrm>
          <a:off x="1285852" y="2057400"/>
          <a:ext cx="6643734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71517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000232" y="4000504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chemeClr val="accent6">
                    <a:lumMod val="75000"/>
                  </a:schemeClr>
                </a:solidFill>
              </a:rPr>
              <a:t>¡¡¡GRACIAS!!!</a:t>
            </a:r>
            <a:endParaRPr lang="es-E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TRABAJO SOCIAL</a:t>
            </a:r>
            <a:endParaRPr lang="es-ES" sz="2800" b="1" dirty="0"/>
          </a:p>
        </p:txBody>
      </p:sp>
      <p:graphicFrame>
        <p:nvGraphicFramePr>
          <p:cNvPr id="4" name="4 Gráfico"/>
          <p:cNvGraphicFramePr/>
          <p:nvPr/>
        </p:nvGraphicFramePr>
        <p:xfrm>
          <a:off x="0" y="1571612"/>
          <a:ext cx="578644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8 Gráfico"/>
          <p:cNvGraphicFramePr/>
          <p:nvPr/>
        </p:nvGraphicFramePr>
        <p:xfrm>
          <a:off x="3643274" y="4114800"/>
          <a:ext cx="55007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CADI</a:t>
            </a:r>
            <a:endParaRPr lang="es-ES" sz="2800" b="1" dirty="0"/>
          </a:p>
        </p:txBody>
      </p:sp>
      <p:graphicFrame>
        <p:nvGraphicFramePr>
          <p:cNvPr id="4" name="9 Gráfico"/>
          <p:cNvGraphicFramePr/>
          <p:nvPr/>
        </p:nvGraphicFramePr>
        <p:xfrm>
          <a:off x="0" y="1714488"/>
          <a:ext cx="50006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0 Gráfico"/>
          <p:cNvGraphicFramePr/>
          <p:nvPr/>
        </p:nvGraphicFramePr>
        <p:xfrm>
          <a:off x="4071934" y="3714752"/>
          <a:ext cx="5072066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28586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CADI</a:t>
            </a:r>
            <a:endParaRPr lang="es-ES" sz="2800" b="1" dirty="0"/>
          </a:p>
        </p:txBody>
      </p:sp>
      <p:graphicFrame>
        <p:nvGraphicFramePr>
          <p:cNvPr id="4" name="11 Gráfico"/>
          <p:cNvGraphicFramePr/>
          <p:nvPr/>
        </p:nvGraphicFramePr>
        <p:xfrm>
          <a:off x="1500166" y="2057400"/>
          <a:ext cx="6286544" cy="344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MI HOGAR CON VALORES</a:t>
            </a:r>
            <a:endParaRPr lang="es-ES" sz="2800" b="1" dirty="0"/>
          </a:p>
        </p:txBody>
      </p:sp>
      <p:graphicFrame>
        <p:nvGraphicFramePr>
          <p:cNvPr id="4" name="12 Gráfico"/>
          <p:cNvGraphicFramePr/>
          <p:nvPr/>
        </p:nvGraphicFramePr>
        <p:xfrm>
          <a:off x="0" y="1714488"/>
          <a:ext cx="528638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4 Gráfico"/>
          <p:cNvGraphicFramePr/>
          <p:nvPr/>
        </p:nvGraphicFramePr>
        <p:xfrm>
          <a:off x="3428992" y="3714752"/>
          <a:ext cx="5715008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14298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MI HOGAR CON VALORES</a:t>
            </a:r>
            <a:endParaRPr lang="es-ES" sz="2800" b="1" dirty="0"/>
          </a:p>
        </p:txBody>
      </p:sp>
      <p:graphicFrame>
        <p:nvGraphicFramePr>
          <p:cNvPr id="4" name="15 Gráfico"/>
          <p:cNvGraphicFramePr/>
          <p:nvPr/>
        </p:nvGraphicFramePr>
        <p:xfrm>
          <a:off x="0" y="1714488"/>
          <a:ext cx="542925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6 Gráfico"/>
          <p:cNvGraphicFramePr/>
          <p:nvPr/>
        </p:nvGraphicFramePr>
        <p:xfrm>
          <a:off x="3714744" y="3429000"/>
          <a:ext cx="542925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DIAC</a:t>
            </a:r>
            <a:endParaRPr lang="es-ES" sz="2800" b="1" dirty="0"/>
          </a:p>
        </p:txBody>
      </p:sp>
      <p:graphicFrame>
        <p:nvGraphicFramePr>
          <p:cNvPr id="4" name="17 Gráfico"/>
          <p:cNvGraphicFramePr/>
          <p:nvPr/>
        </p:nvGraphicFramePr>
        <p:xfrm>
          <a:off x="0" y="1500174"/>
          <a:ext cx="52863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8 Gráfico"/>
          <p:cNvGraphicFramePr/>
          <p:nvPr/>
        </p:nvGraphicFramePr>
        <p:xfrm>
          <a:off x="3428992" y="3500438"/>
          <a:ext cx="571500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C:\Documents and Settings\DIF\Escritorio\logotipo oficial 2015-2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378618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857356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DIAC</a:t>
            </a:r>
            <a:endParaRPr lang="es-ES" sz="2800" b="1" dirty="0"/>
          </a:p>
        </p:txBody>
      </p:sp>
      <p:graphicFrame>
        <p:nvGraphicFramePr>
          <p:cNvPr id="4" name="19 Gráfico"/>
          <p:cNvGraphicFramePr/>
          <p:nvPr/>
        </p:nvGraphicFramePr>
        <p:xfrm>
          <a:off x="0" y="1714488"/>
          <a:ext cx="550069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0 Gráfico"/>
          <p:cNvGraphicFramePr/>
          <p:nvPr/>
        </p:nvGraphicFramePr>
        <p:xfrm>
          <a:off x="4000496" y="3286124"/>
          <a:ext cx="5143504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496</Words>
  <Application>Microsoft Office PowerPoint</Application>
  <PresentationFormat>Presentación en pantalla (4:3)</PresentationFormat>
  <Paragraphs>179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DIF</dc:creator>
  <cp:lastModifiedBy>MAIRA</cp:lastModifiedBy>
  <cp:revision>17</cp:revision>
  <dcterms:created xsi:type="dcterms:W3CDTF">2017-04-06T16:18:59Z</dcterms:created>
  <dcterms:modified xsi:type="dcterms:W3CDTF">2017-04-17T14:22:31Z</dcterms:modified>
</cp:coreProperties>
</file>